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459" r:id="rId2"/>
    <p:sldId id="460" r:id="rId3"/>
    <p:sldId id="535" r:id="rId4"/>
    <p:sldId id="536" r:id="rId5"/>
    <p:sldId id="543" r:id="rId6"/>
    <p:sldId id="267" r:id="rId7"/>
    <p:sldId id="280" r:id="rId8"/>
    <p:sldId id="451" r:id="rId9"/>
    <p:sldId id="544" r:id="rId10"/>
    <p:sldId id="546" r:id="rId11"/>
    <p:sldId id="462" r:id="rId12"/>
    <p:sldId id="258" r:id="rId13"/>
    <p:sldId id="461" r:id="rId14"/>
    <p:sldId id="537" r:id="rId15"/>
    <p:sldId id="507" r:id="rId16"/>
    <p:sldId id="496" r:id="rId17"/>
    <p:sldId id="497" r:id="rId18"/>
    <p:sldId id="499" r:id="rId19"/>
    <p:sldId id="490" r:id="rId20"/>
    <p:sldId id="495" r:id="rId21"/>
    <p:sldId id="492" r:id="rId22"/>
    <p:sldId id="494" r:id="rId23"/>
    <p:sldId id="501" r:id="rId24"/>
    <p:sldId id="502" r:id="rId25"/>
    <p:sldId id="505" r:id="rId26"/>
    <p:sldId id="288" r:id="rId27"/>
    <p:sldId id="289" r:id="rId28"/>
    <p:sldId id="291" r:id="rId29"/>
    <p:sldId id="469" r:id="rId30"/>
    <p:sldId id="466" r:id="rId31"/>
    <p:sldId id="465" r:id="rId32"/>
    <p:sldId id="467" r:id="rId33"/>
    <p:sldId id="468" r:id="rId3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616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7C61160-9924-4A99-8AA7-6429A2DABF04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2D44CD0-64B5-4AE9-A0DE-8E5796EC5AF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653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2400" dirty="0"/>
              <a:t>NAICS Codes</a:t>
            </a:r>
          </a:p>
          <a:p>
            <a:r>
              <a:rPr lang="en-US" sz="2400" dirty="0"/>
              <a:t>334111,334112,334119,334513,421430,443120,541420,541512,541519</a:t>
            </a:r>
          </a:p>
          <a:p>
            <a:endParaRPr lang="en-US" sz="2400" dirty="0"/>
          </a:p>
          <a:p>
            <a:r>
              <a:rPr lang="en-US" sz="2400" dirty="0"/>
              <a:t>Product Service Codes  PSC D313, 7435</a:t>
            </a:r>
          </a:p>
          <a:p>
            <a:endParaRPr lang="en-US" sz="2400" dirty="0"/>
          </a:p>
          <a:p>
            <a:r>
              <a:rPr lang="en-US" sz="2400" dirty="0"/>
              <a:t>FSC 7021, 7042</a:t>
            </a:r>
          </a:p>
          <a:p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7DFA00-CC59-4034-9B62-E37AC43FE54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94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60F3A73B-87BF-45AB-BB71-A00D19550D57}"/>
              </a:ext>
            </a:extLst>
          </p:cNvPr>
          <p:cNvSpPr/>
          <p:nvPr userDrawn="1"/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B0B58857-F901-43DC-A728-9B14F73661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52900" y="219075"/>
            <a:ext cx="3733800" cy="4014821"/>
          </a:xfrm>
          <a:prstGeom prst="rect">
            <a:avLst/>
          </a:prstGeom>
        </p:spPr>
      </p:pic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9F0F8C82-7F0A-4ED0-A9AF-134488E6A85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C1EADD7-24B9-429F-B5C2-E84A142BDB51}"/>
              </a:ext>
            </a:extLst>
          </p:cNvPr>
          <p:cNvSpPr>
            <a:spLocks noGrp="1"/>
          </p:cNvSpPr>
          <p:nvPr>
            <p:ph type="ctrTitle"/>
          </p:nvPr>
        </p:nvSpPr>
        <p:spPr bwMode="black">
          <a:xfrm>
            <a:off x="838200" y="4970534"/>
            <a:ext cx="10515600" cy="1045586"/>
          </a:xfrm>
        </p:spPr>
        <p:txBody>
          <a:bodyPr anchor="b"/>
          <a:lstStyle>
            <a:lvl1pPr algn="ctr">
              <a:defRPr sz="6000">
                <a:solidFill>
                  <a:schemeClr val="bg1">
                    <a:lumMod val="6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36EDC-CBA8-43AB-ABBC-74C939A6C8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4836" y="5950094"/>
            <a:ext cx="9144000" cy="58881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4413727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AAA8D9-A42C-4B1D-A44E-F82B83B5A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353617-0AA6-4475-9D51-52D78F88DA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2EDE4-934A-457C-B955-E55D3BD8B926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4F4211-2AEF-45C7-B171-30C24D3FE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8F823926-8683-48F0-AC47-E4F29A8526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564" y="361951"/>
            <a:ext cx="9864436" cy="13287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9945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30FB8-580C-4902-921B-0F5DC2D12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564" y="361951"/>
            <a:ext cx="9864436" cy="1328738"/>
          </a:xfrm>
        </p:spPr>
        <p:txBody>
          <a:bodyPr/>
          <a:lstStyle>
            <a:lvl1pPr algn="ctr"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67E2E-134F-4AD2-83C0-3EF6B202DE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75D12-E514-4B00-9A01-402C9F4D5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862EDE4-934A-457C-B955-E55D3BD8B926}" type="datetimeFigureOut">
              <a:rPr lang="en-US" smtClean="0"/>
              <a:pPr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66F0A-9A24-4B98-AD6D-B6F1EFC96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3344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Grid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930FB8-580C-4902-921B-0F5DC2D126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564" y="361951"/>
            <a:ext cx="9864436" cy="13287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67E2E-134F-4AD2-83C0-3EF6B202DE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D75D12-E514-4B00-9A01-402C9F4D5B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2EDE4-934A-457C-B955-E55D3BD8B926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966F0A-9A24-4B98-AD6D-B6F1EFC963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54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E27B2E-CA4A-4718-9060-347DD2FFF4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1E5ED-56F2-47B8-8B3C-50E37DED8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131921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A7B387D-18E0-466D-90B8-23E100F2560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628E4B-347F-4344-856A-59AF827962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1328738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C9A912-DE14-4E63-9560-D6DD695C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2EDE4-934A-457C-B955-E55D3BD8B926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3D8A13D-A064-40D7-BC86-0E616D422B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AEA44FD2-4135-4B0E-A14A-70E0E5DFF2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564" y="361951"/>
            <a:ext cx="9864436" cy="13287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B58B088D-4B5A-420F-912B-35598FFF144F}"/>
              </a:ext>
            </a:extLst>
          </p:cNvPr>
          <p:cNvSpPr>
            <a:spLocks noGrp="1"/>
          </p:cNvSpPr>
          <p:nvPr>
            <p:ph type="body" idx="13"/>
          </p:nvPr>
        </p:nvSpPr>
        <p:spPr>
          <a:xfrm>
            <a:off x="838200" y="4018756"/>
            <a:ext cx="5157787" cy="82391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B64FB28A-D420-419E-8EED-604E1939C7E8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0" y="4842668"/>
            <a:ext cx="5157787" cy="131921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13A0E5A9-763E-43F4-8432-20291AA5A998}"/>
              </a:ext>
            </a:extLst>
          </p:cNvPr>
          <p:cNvSpPr>
            <a:spLocks noGrp="1"/>
          </p:cNvSpPr>
          <p:nvPr>
            <p:ph type="body" idx="15"/>
          </p:nvPr>
        </p:nvSpPr>
        <p:spPr>
          <a:xfrm>
            <a:off x="6172200" y="4023804"/>
            <a:ext cx="5157787" cy="823912"/>
          </a:xfrm>
        </p:spPr>
        <p:txBody>
          <a:bodyPr anchor="b"/>
          <a:lstStyle>
            <a:lvl1pPr marL="0" indent="0">
              <a:buNone/>
              <a:defRPr sz="1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3">
            <a:extLst>
              <a:ext uri="{FF2B5EF4-FFF2-40B4-BE49-F238E27FC236}">
                <a16:creationId xmlns:a16="http://schemas.microsoft.com/office/drawing/2014/main" id="{0A64D3F0-8EF9-43E0-BBA1-F532894BB27B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172200" y="4847716"/>
            <a:ext cx="5157787" cy="1319212"/>
          </a:xfrm>
        </p:spPr>
        <p:txBody>
          <a:bodyPr>
            <a:no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4FE772-6B82-4B4C-9D2F-EB0FE363AA90}"/>
              </a:ext>
            </a:extLst>
          </p:cNvPr>
          <p:cNvCxnSpPr/>
          <p:nvPr userDrawn="1"/>
        </p:nvCxnSpPr>
        <p:spPr>
          <a:xfrm>
            <a:off x="847725" y="3914775"/>
            <a:ext cx="10534650" cy="0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65AE0CD-D8FD-4B3D-B12D-9BFC5DC5C6D8}"/>
              </a:ext>
            </a:extLst>
          </p:cNvPr>
          <p:cNvCxnSpPr>
            <a:cxnSpLocks/>
          </p:cNvCxnSpPr>
          <p:nvPr userDrawn="1"/>
        </p:nvCxnSpPr>
        <p:spPr>
          <a:xfrm flipV="1">
            <a:off x="6096000" y="1714501"/>
            <a:ext cx="0" cy="4419599"/>
          </a:xfrm>
          <a:prstGeom prst="line">
            <a:avLst/>
          </a:prstGeom>
          <a:ln w="190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63160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0A9B9C-27AA-469B-8FAB-657A7D027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943B66-8DFA-481B-9D67-C583EEC696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009A8-9FC7-4025-9974-07759CEA59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2EDE4-934A-457C-B955-E55D3BD8B926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15AA16-8DD2-43D4-BE5F-995CF89FF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7501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6CE680-704F-4455-8735-47B43B7254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755955-833E-43C5-87EC-18C04D9E27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DA4FA6A-FE7E-4C18-9528-C8680773A5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2EDE4-934A-457C-B955-E55D3BD8B926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AC0008-3D17-46B5-98B4-AD15AC0AF0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D888CF07-D583-4F4C-849D-AAE18E042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564" y="361951"/>
            <a:ext cx="9864436" cy="13287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00629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6C691B-D578-416A-8535-D05CA5472F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564" y="361951"/>
            <a:ext cx="9864436" cy="13287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6741C97-4EE5-4AD1-97DB-1158F3FD8E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2EDE4-934A-457C-B955-E55D3BD8B926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0B88856-F352-4251-B57B-E73096AED8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519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moo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59A36-6774-48A3-BF9E-A9AC0336D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2EDE4-934A-457C-B955-E55D3BD8B926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9F0C8-3643-4584-9C44-82F740014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3C492ACD-EDA0-404D-8EE5-2CB65AE3E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564" y="361951"/>
            <a:ext cx="9864436" cy="13287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474413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C59A36-6774-48A3-BF9E-A9AC0336D0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2EDE4-934A-457C-B955-E55D3BD8B926}" type="datetimeFigureOut">
              <a:rPr lang="en-US" smtClean="0"/>
              <a:t>7/24/2020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9F0C8-3643-4584-9C44-82F7400146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06A63F57-68C2-4EBE-BCC7-335FF51E3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564" y="361951"/>
            <a:ext cx="9864436" cy="1328738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200741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17" Type="http://schemas.openxmlformats.org/officeDocument/2006/relationships/hyperlink" Target="https://cp-techusa.com/" TargetMode="Externa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close up of a logo&#10;&#10;Description automatically generated">
            <a:extLst>
              <a:ext uri="{FF2B5EF4-FFF2-40B4-BE49-F238E27FC236}">
                <a16:creationId xmlns:a16="http://schemas.microsoft.com/office/drawing/2014/main" id="{A30762BC-F5C9-4F7C-B4F6-F9CB0E4D4C6F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BE3DD3B-C31B-422F-8D63-A7F83D8D6F7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16768"/>
          </a:xfrm>
          <a:prstGeom prst="rect">
            <a:avLst/>
          </a:prstGeom>
        </p:spPr>
      </p:pic>
      <p:pic>
        <p:nvPicPr>
          <p:cNvPr id="13" name="Picture 12" descr="A picture containing drawing, table&#10;&#10;Description automatically generated">
            <a:extLst>
              <a:ext uri="{FF2B5EF4-FFF2-40B4-BE49-F238E27FC236}">
                <a16:creationId xmlns:a16="http://schemas.microsoft.com/office/drawing/2014/main" id="{594CDBCC-A917-4831-9BAC-E7C227C476A0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1418" y="3990974"/>
            <a:ext cx="3220582" cy="2867025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AEDCED-E614-4707-9391-7400A6E3E61C}"/>
              </a:ext>
            </a:extLst>
          </p:cNvPr>
          <p:cNvSpPr>
            <a:spLocks noGrp="1"/>
          </p:cNvSpPr>
          <p:nvPr>
            <p:ph type="title"/>
          </p:nvPr>
        </p:nvSpPr>
        <p:spPr bwMode="white">
          <a:xfrm>
            <a:off x="2327564" y="361951"/>
            <a:ext cx="9864436" cy="13287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85E1B8B-E2B0-4725-919C-3AD04F0FEE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9246898-547C-4F1F-B67B-4800C0B1255D}"/>
              </a:ext>
            </a:extLst>
          </p:cNvPr>
          <p:cNvSpPr txBox="1">
            <a:spLocks/>
          </p:cNvSpPr>
          <p:nvPr userDrawn="1"/>
        </p:nvSpPr>
        <p:spPr bwMode="white">
          <a:xfrm>
            <a:off x="11144430" y="6266340"/>
            <a:ext cx="88852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>
              <a:defRPr lang="en-US"/>
            </a:defPPr>
            <a:lvl1pPr lvl="0" algn="r">
              <a:lnSpc>
                <a:spcPct val="90000"/>
              </a:lnSpc>
              <a:spcBef>
                <a:spcPct val="0"/>
              </a:spcBef>
              <a:buNone/>
              <a:defRPr b="1" i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fld id="{FC6F3CED-E848-42DF-978B-92A7DAC146A8}" type="slidenum">
              <a:rPr lang="en-US" b="0" i="0" smtClean="0"/>
              <a:pPr lvl="0" algn="ctr"/>
              <a:t>‹#›</a:t>
            </a:fld>
            <a:endParaRPr lang="en-US" b="0" i="0" dirty="0"/>
          </a:p>
        </p:txBody>
      </p:sp>
      <p:pic>
        <p:nvPicPr>
          <p:cNvPr id="17" name="Picture 16" descr="A drawing of a person&#10;&#10;Description automatically generated">
            <a:extLst>
              <a:ext uri="{FF2B5EF4-FFF2-40B4-BE49-F238E27FC236}">
                <a16:creationId xmlns:a16="http://schemas.microsoft.com/office/drawing/2014/main" id="{2A4633E2-8639-4CF4-B09E-6E0B3FA627F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943100" cy="1988139"/>
          </a:xfrm>
          <a:prstGeom prst="rect">
            <a:avLst/>
          </a:prstGeom>
        </p:spPr>
      </p:pic>
      <p:pic>
        <p:nvPicPr>
          <p:cNvPr id="19" name="Picture 18" descr="A picture containing clock&#10;&#10;Description automatically generated">
            <a:extLst>
              <a:ext uri="{FF2B5EF4-FFF2-40B4-BE49-F238E27FC236}">
                <a16:creationId xmlns:a16="http://schemas.microsoft.com/office/drawing/2014/main" id="{DEBAFEA1-458E-4121-92C1-1C321C99463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hidden">
          <a:xfrm>
            <a:off x="390525" y="180975"/>
            <a:ext cx="1377631" cy="159105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B7CC9E75-FEED-4FEB-8C27-139EF2720FA8}"/>
              </a:ext>
            </a:extLst>
          </p:cNvPr>
          <p:cNvSpPr txBox="1"/>
          <p:nvPr userDrawn="1"/>
        </p:nvSpPr>
        <p:spPr bwMode="white">
          <a:xfrm>
            <a:off x="8695427" y="0"/>
            <a:ext cx="3496574" cy="3714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lnSpc>
                <a:spcPct val="90000"/>
              </a:lnSpc>
              <a:spcBef>
                <a:spcPct val="0"/>
              </a:spcBef>
              <a:buNone/>
              <a:defRPr sz="4400" b="1">
                <a:solidFill>
                  <a:schemeClr val="bg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lvl="0" algn="r"/>
            <a:r>
              <a:rPr lang="en-US" sz="1400" i="1" dirty="0">
                <a:latin typeface="Gotham"/>
                <a:hlinkClick r:id="rId17"/>
              </a:rPr>
              <a:t>www.combatproven.tech</a:t>
            </a:r>
            <a:endParaRPr lang="en-US" sz="1400" i="1" dirty="0">
              <a:latin typeface="Gotham"/>
            </a:endParaRPr>
          </a:p>
        </p:txBody>
      </p:sp>
    </p:spTree>
    <p:extLst>
      <p:ext uri="{BB962C8B-B14F-4D97-AF65-F5344CB8AC3E}">
        <p14:creationId xmlns:p14="http://schemas.microsoft.com/office/powerpoint/2010/main" val="36623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2" r:id="rId3"/>
    <p:sldLayoutId id="2147483653" r:id="rId4"/>
    <p:sldLayoutId id="2147483651" r:id="rId5"/>
    <p:sldLayoutId id="2147483652" r:id="rId6"/>
    <p:sldLayoutId id="2147483654" r:id="rId7"/>
    <p:sldLayoutId id="2147483655" r:id="rId8"/>
    <p:sldLayoutId id="2147483663" r:id="rId9"/>
    <p:sldLayoutId id="2147483658" r:id="rId10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bg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markk@combatproven.tech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25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tiff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slide" Target="slide32.xml"/><Relationship Id="rId3" Type="http://schemas.openxmlformats.org/officeDocument/2006/relationships/image" Target="../media/image38.png"/><Relationship Id="rId7" Type="http://schemas.openxmlformats.org/officeDocument/2006/relationships/slide" Target="slide29.xml"/><Relationship Id="rId12" Type="http://schemas.openxmlformats.org/officeDocument/2006/relationships/image" Target="../media/image44.png"/><Relationship Id="rId2" Type="http://schemas.openxmlformats.org/officeDocument/2006/relationships/image" Target="../media/image37.png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11" Type="http://schemas.openxmlformats.org/officeDocument/2006/relationships/slide" Target="slide30.xml"/><Relationship Id="rId5" Type="http://schemas.openxmlformats.org/officeDocument/2006/relationships/image" Target="../media/image40.png"/><Relationship Id="rId15" Type="http://schemas.openxmlformats.org/officeDocument/2006/relationships/slide" Target="slide31.xml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slide" Target="slide33.xml"/><Relationship Id="rId1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slide" Target="slide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" Target="slide4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7" Type="http://schemas.openxmlformats.org/officeDocument/2006/relationships/slide" Target="slide3.xm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slide" Target="slide3.xml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slide" Target="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" Target="slide1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slide" Target="slide15.xml"/><Relationship Id="rId4" Type="http://schemas.openxmlformats.org/officeDocument/2006/relationships/image" Target="../media/image1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1CA109A-E51A-439E-BE4C-21237274BDD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524000" y="5235408"/>
            <a:ext cx="9144000" cy="815547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bg1">
                    <a:lumMod val="75000"/>
                  </a:schemeClr>
                </a:solidFill>
                <a:latin typeface="Gotham"/>
              </a:rPr>
              <a:t>Defense Capabilities Overview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22F67C1A-FDAD-41DB-BDB1-CFD49259E6AD}"/>
              </a:ext>
            </a:extLst>
          </p:cNvPr>
          <p:cNvSpPr txBox="1">
            <a:spLocks/>
          </p:cNvSpPr>
          <p:nvPr/>
        </p:nvSpPr>
        <p:spPr>
          <a:xfrm>
            <a:off x="785092" y="5932674"/>
            <a:ext cx="10528183" cy="5058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solidFill>
                  <a:schemeClr val="bg1">
                    <a:lumMod val="75000"/>
                  </a:schemeClr>
                </a:solidFill>
                <a:latin typeface="Gotham"/>
                <a:cs typeface="Arial" panose="020B0604020202020204" pitchFamily="34" charset="0"/>
              </a:rPr>
              <a:t>Rugged Information Technology Systems &amp;  Data Link Solutions, and Systems Integration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31FB66-8308-4FA3-9B81-BD041511B51D}"/>
              </a:ext>
            </a:extLst>
          </p:cNvPr>
          <p:cNvSpPr txBox="1"/>
          <p:nvPr/>
        </p:nvSpPr>
        <p:spPr>
          <a:xfrm>
            <a:off x="3667760" y="4447742"/>
            <a:ext cx="477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75000"/>
                  </a:schemeClr>
                </a:solidFill>
                <a:latin typeface="Gotham"/>
                <a:ea typeface="+mj-ea"/>
                <a:cs typeface="Arial" panose="020B0604020202020204" pitchFamily="34" charset="0"/>
              </a:rPr>
              <a:t>American Built, Combat Proven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00426BE-DC38-48E7-8F0A-0DC4C4151A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438" y="82778"/>
            <a:ext cx="715674" cy="826378"/>
          </a:xfrm>
          <a:prstGeom prst="rect">
            <a:avLst/>
          </a:prstGeom>
          <a:scene3d>
            <a:camera prst="orthographicFront"/>
            <a:lightRig rig="threePt" dir="t">
              <a:rot lat="0" lon="0" rev="2400000"/>
            </a:lightRig>
          </a:scene3d>
          <a:sp3d prstMaterial="metal">
            <a:bevelB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8F7F0C2-C0D8-49BE-B2D4-79C45FE1C1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398" y="760347"/>
            <a:ext cx="752113" cy="8263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6AD89C-C4D8-41CA-8AB5-EEAD9646BB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6897" y="760347"/>
            <a:ext cx="826378" cy="82637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70D6F63-9981-46EF-ABF0-76D6B35EEB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112" y="50334"/>
            <a:ext cx="1149292" cy="1325900"/>
          </a:xfrm>
          <a:prstGeom prst="rect">
            <a:avLst/>
          </a:prstGeom>
          <a:effectLst>
            <a:innerShdw blurRad="38100" dist="76200" dir="5400000">
              <a:prstClr val="black">
                <a:alpha val="50000"/>
              </a:prstClr>
            </a:innerShdw>
          </a:effectLst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60B495BF-1880-42B4-A441-249AFC183CB8}"/>
              </a:ext>
            </a:extLst>
          </p:cNvPr>
          <p:cNvSpPr txBox="1">
            <a:spLocks/>
          </p:cNvSpPr>
          <p:nvPr/>
        </p:nvSpPr>
        <p:spPr>
          <a:xfrm>
            <a:off x="8850006" y="1724202"/>
            <a:ext cx="3273781" cy="16032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lnSpc>
                <a:spcPct val="100000"/>
              </a:lnSpc>
              <a:spcBef>
                <a:spcPts val="300"/>
              </a:spcBef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Gotham"/>
                <a:cs typeface="Arial" panose="020B0604020202020204" pitchFamily="34" charset="0"/>
              </a:rPr>
              <a:t>Mark Kempf</a:t>
            </a:r>
          </a:p>
          <a:p>
            <a:pPr algn="r">
              <a:lnSpc>
                <a:spcPct val="100000"/>
              </a:lnSpc>
              <a:spcBef>
                <a:spcPts val="300"/>
              </a:spcBef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Gotham"/>
                <a:cs typeface="Arial" panose="020B0604020202020204" pitchFamily="34" charset="0"/>
              </a:rPr>
              <a:t>Vice President of Business Development</a:t>
            </a:r>
          </a:p>
          <a:p>
            <a:pPr algn="r">
              <a:lnSpc>
                <a:spcPct val="100000"/>
              </a:lnSpc>
              <a:spcBef>
                <a:spcPts val="300"/>
              </a:spcBef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Gotham"/>
                <a:cs typeface="Arial" panose="020B0604020202020204" pitchFamily="34" charset="0"/>
              </a:rPr>
              <a:t>CP Technologies, LLC</a:t>
            </a:r>
          </a:p>
          <a:p>
            <a:pPr algn="r">
              <a:lnSpc>
                <a:spcPct val="100000"/>
              </a:lnSpc>
              <a:spcBef>
                <a:spcPts val="300"/>
              </a:spcBef>
            </a:pPr>
            <a:r>
              <a:rPr lang="en-US" sz="1100" dirty="0" err="1">
                <a:solidFill>
                  <a:schemeClr val="bg1">
                    <a:lumMod val="95000"/>
                  </a:schemeClr>
                </a:solidFill>
                <a:latin typeface="Gotham"/>
                <a:cs typeface="Arial" panose="020B060402020202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markk@combatproven.tech</a:t>
            </a:r>
            <a:endParaRPr lang="en-US" sz="1100" dirty="0">
              <a:solidFill>
                <a:schemeClr val="bg1">
                  <a:lumMod val="95000"/>
                </a:schemeClr>
              </a:solidFill>
              <a:latin typeface="Gotham"/>
              <a:cs typeface="Arial" panose="020B0604020202020204" pitchFamily="34" charset="0"/>
            </a:endParaRPr>
          </a:p>
          <a:p>
            <a:pPr algn="r">
              <a:lnSpc>
                <a:spcPct val="100000"/>
              </a:lnSpc>
              <a:spcBef>
                <a:spcPts val="300"/>
              </a:spcBef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Gotham"/>
                <a:cs typeface="Arial" panose="020B0604020202020204" pitchFamily="34" charset="0"/>
              </a:rPr>
              <a:t>p: (858) 571-4330</a:t>
            </a:r>
          </a:p>
          <a:p>
            <a:pPr algn="r">
              <a:lnSpc>
                <a:spcPct val="100000"/>
              </a:lnSpc>
              <a:spcBef>
                <a:spcPts val="300"/>
              </a:spcBef>
            </a:pPr>
            <a:r>
              <a:rPr lang="en-US" sz="1100" dirty="0">
                <a:solidFill>
                  <a:schemeClr val="bg1">
                    <a:lumMod val="95000"/>
                  </a:schemeClr>
                </a:solidFill>
                <a:latin typeface="Gotham"/>
                <a:cs typeface="Arial" panose="020B0604020202020204" pitchFamily="34" charset="0"/>
              </a:rPr>
              <a:t>m: (858) 750-8710</a:t>
            </a:r>
          </a:p>
        </p:txBody>
      </p:sp>
    </p:spTree>
    <p:extLst>
      <p:ext uri="{BB962C8B-B14F-4D97-AF65-F5344CB8AC3E}">
        <p14:creationId xmlns:p14="http://schemas.microsoft.com/office/powerpoint/2010/main" val="21012563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9AEE1F-6DFD-4752-85C3-9F1FC9937003}"/>
              </a:ext>
            </a:extLst>
          </p:cNvPr>
          <p:cNvSpPr txBox="1">
            <a:spLocks/>
          </p:cNvSpPr>
          <p:nvPr/>
        </p:nvSpPr>
        <p:spPr>
          <a:xfrm>
            <a:off x="422674" y="1891846"/>
            <a:ext cx="3869408" cy="77148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>
                <a:latin typeface="Gotham" panose="02000504050000020004"/>
              </a:rPr>
              <a:t>Portable IT Systems and Ground Control Stations</a:t>
            </a:r>
          </a:p>
          <a:p>
            <a:pPr marL="0" indent="0">
              <a:buNone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Gotham" panose="02000504050000020004"/>
            </a:endParaRPr>
          </a:p>
          <a:p>
            <a:pPr marL="0" indent="0">
              <a:buNone/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Gotham" panose="02000504050000020004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en-US" sz="1800" dirty="0">
              <a:solidFill>
                <a:schemeClr val="bg1">
                  <a:lumMod val="95000"/>
                </a:schemeClr>
              </a:solidFill>
              <a:latin typeface="Gotham" panose="02000504050000020004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A6E2F67F-7D08-894A-965E-96EBE329B8F9}"/>
              </a:ext>
            </a:extLst>
          </p:cNvPr>
          <p:cNvSpPr txBox="1">
            <a:spLocks/>
          </p:cNvSpPr>
          <p:nvPr/>
        </p:nvSpPr>
        <p:spPr>
          <a:xfrm>
            <a:off x="3811300" y="1722303"/>
            <a:ext cx="4794000" cy="44134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ctr">
              <a:lnSpc>
                <a:spcPct val="100000"/>
              </a:lnSpc>
              <a:spcBef>
                <a:spcPts val="0"/>
              </a:spcBef>
            </a:pP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  <a:latin typeface="Gotham" panose="02000504050000020004"/>
            </a:endParaRPr>
          </a:p>
        </p:txBody>
      </p:sp>
      <p:pic>
        <p:nvPicPr>
          <p:cNvPr id="21" name="Picture 20" descr="A close up of a monitor  Description automatically generated">
            <a:extLst>
              <a:ext uri="{FF2B5EF4-FFF2-40B4-BE49-F238E27FC236}">
                <a16:creationId xmlns:a16="http://schemas.microsoft.com/office/drawing/2014/main" id="{4A833A29-A32D-B542-ADAE-8E6352F96BD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" t="29666" r="4904" b="16833"/>
          <a:stretch/>
        </p:blipFill>
        <p:spPr>
          <a:xfrm>
            <a:off x="623693" y="2510951"/>
            <a:ext cx="3438464" cy="138836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753B02A-28FD-1443-9D24-47199374B64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3797" y="2510951"/>
            <a:ext cx="2262333" cy="1683725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12046FC5-3519-A74A-A964-1C0E3AF616A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3176" y="2195265"/>
            <a:ext cx="1829772" cy="2603126"/>
          </a:xfrm>
          <a:prstGeom prst="rect">
            <a:avLst/>
          </a:prstGeom>
        </p:spPr>
      </p:pic>
      <p:pic>
        <p:nvPicPr>
          <p:cNvPr id="15" name="Picture 14" descr="A picture containing indoor, white, dark, remote  Description automatically generated">
            <a:extLst>
              <a:ext uri="{FF2B5EF4-FFF2-40B4-BE49-F238E27FC236}">
                <a16:creationId xmlns:a16="http://schemas.microsoft.com/office/drawing/2014/main" id="{908FFDF1-2557-40BA-878B-9352B0AC543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872" y="3429000"/>
            <a:ext cx="3040845" cy="123476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B86C60C-CA76-574E-8A63-20EC99623298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356593" y="1532211"/>
            <a:ext cx="4591377" cy="16220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EEF0D7E-C24E-4435-809A-77B0FBE16AB0}"/>
              </a:ext>
            </a:extLst>
          </p:cNvPr>
          <p:cNvSpPr txBox="1"/>
          <p:nvPr/>
        </p:nvSpPr>
        <p:spPr>
          <a:xfrm>
            <a:off x="4823786" y="5350204"/>
            <a:ext cx="2538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otham" panose="02000504050000020004"/>
                <a:cs typeface="Arial" panose="020B0604020202020204" pitchFamily="34" charset="0"/>
              </a:rPr>
              <a:t>Datalink Solutions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3F158-2169-4E39-98C4-A0B904FB11BC}"/>
              </a:ext>
            </a:extLst>
          </p:cNvPr>
          <p:cNvSpPr txBox="1"/>
          <p:nvPr/>
        </p:nvSpPr>
        <p:spPr>
          <a:xfrm>
            <a:off x="8300920" y="4439944"/>
            <a:ext cx="2168222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/>
                </a:solidFill>
                <a:latin typeface="Gotham" panose="02000504050000020004"/>
                <a:cs typeface="Arial" panose="020B0604020202020204" pitchFamily="34" charset="0"/>
              </a:rPr>
              <a:t>UAS Solutions </a:t>
            </a:r>
          </a:p>
          <a:p>
            <a:endParaRPr lang="en-US" sz="1600" dirty="0">
              <a:solidFill>
                <a:schemeClr val="bg1">
                  <a:lumMod val="95000"/>
                </a:schemeClr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A2437527-076E-4D64-8561-E21F81FC6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564" y="361951"/>
            <a:ext cx="9864436" cy="1328738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Gotham" panose="02000504050000020004"/>
              </a:rPr>
              <a:t>Vertically Integrated ISR Solutions</a:t>
            </a:r>
          </a:p>
        </p:txBody>
      </p:sp>
      <p:pic>
        <p:nvPicPr>
          <p:cNvPr id="18" name="Picture 17" descr="A picture containing camera, indoor, cake, sitting&#10;&#10;Description automatically generated">
            <a:extLst>
              <a:ext uri="{FF2B5EF4-FFF2-40B4-BE49-F238E27FC236}">
                <a16:creationId xmlns:a16="http://schemas.microsoft.com/office/drawing/2014/main" id="{BB3D08E0-4A2D-47D5-9DFF-CEDC2194809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57"/>
          <a:stretch/>
        </p:blipFill>
        <p:spPr>
          <a:xfrm>
            <a:off x="1277904" y="3760636"/>
            <a:ext cx="2613177" cy="285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1992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EC820-703C-49F4-A861-76E29A910A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otham" panose="02000504050000020004"/>
              </a:rPr>
              <a:t>Datalinks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96CE64-31F6-4693-A011-02F006A7CF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34" y="2096445"/>
            <a:ext cx="5968838" cy="43513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Gotham" panose="02000504050000020004"/>
              </a:rPr>
              <a:t>Software Defined Radio (SDR)</a:t>
            </a:r>
          </a:p>
          <a:p>
            <a:r>
              <a:rPr lang="en-US" sz="2000" dirty="0">
                <a:latin typeface="Gotham" panose="02000504050000020004"/>
              </a:rPr>
              <a:t>Small SWAP, High Performance </a:t>
            </a:r>
          </a:p>
          <a:p>
            <a:r>
              <a:rPr lang="en-US" sz="2000" dirty="0">
                <a:latin typeface="Gotham" panose="02000504050000020004"/>
              </a:rPr>
              <a:t>Forward Error Correction and full duplex digital comms</a:t>
            </a:r>
          </a:p>
          <a:p>
            <a:r>
              <a:rPr lang="en-US" sz="2000" dirty="0">
                <a:latin typeface="Gotham" panose="02000504050000020004"/>
              </a:rPr>
              <a:t>Direct Sequence Spread Spectrum (DSSS) and Frequency Hopping</a:t>
            </a:r>
          </a:p>
          <a:p>
            <a:r>
              <a:rPr lang="en-US" sz="2000" dirty="0">
                <a:latin typeface="Gotham" panose="02000504050000020004"/>
              </a:rPr>
              <a:t>Internal AES.256 encryption algorithm</a:t>
            </a:r>
          </a:p>
          <a:p>
            <a:r>
              <a:rPr lang="en-US" sz="2000" dirty="0">
                <a:latin typeface="Gotham" panose="02000504050000020004"/>
              </a:rPr>
              <a:t>H.264 Video encode/decode</a:t>
            </a:r>
          </a:p>
        </p:txBody>
      </p:sp>
      <p:pic>
        <p:nvPicPr>
          <p:cNvPr id="1026" name="Picture 2" descr="https://cp-techusa.com/wp-content/uploads/2019/08/softradio.png">
            <a:extLst>
              <a:ext uri="{FF2B5EF4-FFF2-40B4-BE49-F238E27FC236}">
                <a16:creationId xmlns:a16="http://schemas.microsoft.com/office/drawing/2014/main" id="{9B1AEDA2-B2F7-43AC-BD74-91E19FD48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0100" y="5323502"/>
            <a:ext cx="1492898" cy="14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cp-techusa.com/wp-content/uploads/2019/08/modulation.png">
            <a:extLst>
              <a:ext uri="{FF2B5EF4-FFF2-40B4-BE49-F238E27FC236}">
                <a16:creationId xmlns:a16="http://schemas.microsoft.com/office/drawing/2014/main" id="{F2F5187C-C7D5-4013-A593-CA0268BAB8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7602" y="5323502"/>
            <a:ext cx="1492898" cy="14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cp-techusa.com/wp-content/uploads/2019/08/encrypt.png">
            <a:extLst>
              <a:ext uri="{FF2B5EF4-FFF2-40B4-BE49-F238E27FC236}">
                <a16:creationId xmlns:a16="http://schemas.microsoft.com/office/drawing/2014/main" id="{B95D25A9-5B22-45A8-8EDA-56538619EC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15104" y="5323502"/>
            <a:ext cx="1492898" cy="14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s://cp-techusa.com/wp-content/uploads/2019/08/secure.png">
            <a:extLst>
              <a:ext uri="{FF2B5EF4-FFF2-40B4-BE49-F238E27FC236}">
                <a16:creationId xmlns:a16="http://schemas.microsoft.com/office/drawing/2014/main" id="{6FF47072-59E2-44BF-8453-D45597DBA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22606" y="5323502"/>
            <a:ext cx="1492898" cy="14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s://cp-techusa.com/wp-content/uploads/2019/08/video.png">
            <a:extLst>
              <a:ext uri="{FF2B5EF4-FFF2-40B4-BE49-F238E27FC236}">
                <a16:creationId xmlns:a16="http://schemas.microsoft.com/office/drawing/2014/main" id="{F5F75949-5F1D-4B87-80EC-72CAA6B276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30108" y="5292528"/>
            <a:ext cx="1492898" cy="1492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s://cp-techusa.com/wp-content/uploads/2019/08/m2dls.png">
            <a:hlinkClick r:id="rId7" action="ppaction://hlinksldjump"/>
            <a:extLst>
              <a:ext uri="{FF2B5EF4-FFF2-40B4-BE49-F238E27FC236}">
                <a16:creationId xmlns:a16="http://schemas.microsoft.com/office/drawing/2014/main" id="{A2C99A33-560C-4ECD-82B6-AC2380CBD4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05122" y="1727828"/>
            <a:ext cx="1831940" cy="861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s://cp-techusa.com/wp-content/uploads/2019/08/2nduhf.png">
            <a:hlinkClick r:id="rId9" action="ppaction://hlinksldjump"/>
            <a:extLst>
              <a:ext uri="{FF2B5EF4-FFF2-40B4-BE49-F238E27FC236}">
                <a16:creationId xmlns:a16="http://schemas.microsoft.com/office/drawing/2014/main" id="{70428B2A-96B3-4868-A2AD-F6E3604E7C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4807" y="1941564"/>
            <a:ext cx="1756847" cy="1756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s://cp-techusa.com/wp-content/uploads/2019/09/AMLS.png">
            <a:hlinkClick r:id="rId11" action="ppaction://hlinksldjump"/>
            <a:extLst>
              <a:ext uri="{FF2B5EF4-FFF2-40B4-BE49-F238E27FC236}">
                <a16:creationId xmlns:a16="http://schemas.microsoft.com/office/drawing/2014/main" id="{361A8F5E-570C-44B9-A856-950BC05309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00278" y="1469252"/>
            <a:ext cx="2176366" cy="1463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s://cp-techusa.com/wp-content/uploads/2019/08/uvr.png">
            <a:hlinkClick r:id="rId13" action="ppaction://hlinksldjump"/>
            <a:extLst>
              <a:ext uri="{FF2B5EF4-FFF2-40B4-BE49-F238E27FC236}">
                <a16:creationId xmlns:a16="http://schemas.microsoft.com/office/drawing/2014/main" id="{F6D976C8-DF60-4624-B5A3-57DDD350F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43126" y="3479172"/>
            <a:ext cx="2478880" cy="247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s://cp-techusa.com/wp-content/uploads/2019/08/idls.png">
            <a:hlinkClick r:id="rId15" action="ppaction://hlinksldjump"/>
            <a:extLst>
              <a:ext uri="{FF2B5EF4-FFF2-40B4-BE49-F238E27FC236}">
                <a16:creationId xmlns:a16="http://schemas.microsoft.com/office/drawing/2014/main" id="{CCBDDCAF-79AD-4075-B0FB-76065CA97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1092" y="3650622"/>
            <a:ext cx="2307430" cy="23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19367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32C7-3F2B-4C42-9FDE-9C2378EFF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otham" panose="02000504050000020004"/>
              </a:rPr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286C9-9D5A-4D6E-ADAC-77D4FEC28A5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Autofit/>
          </a:bodyPr>
          <a:lstStyle/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Gotham" panose="02000504050000020004"/>
              </a:rPr>
              <a:t>Combat proven ruggedized IT and datalink solutions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Gotham" panose="02000504050000020004"/>
              </a:rPr>
              <a:t>Large selection of Modified Off The Shelf (MOTS) options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Gotham" panose="02000504050000020004"/>
              </a:rPr>
              <a:t>Rapid proto-typing and production ramp up capabilities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Gotham" panose="02000504050000020004"/>
              </a:rPr>
              <a:t>TAA compliant products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Gotham" panose="02000504050000020004"/>
              </a:rPr>
              <a:t>MIL STD designed and tested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Gotham" panose="02000504050000020004"/>
              </a:rPr>
              <a:t>Assembled and quality tested in San Diego, CA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Gotham" panose="02000504050000020004"/>
              </a:rPr>
              <a:t>Standard 5 year warranties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latin typeface="Gotham" panose="02000504050000020004"/>
              </a:rPr>
              <a:t>Technology partnerships include Intel, Microsoft, NVIDIA, Dell, CISCO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Gotham" panose="02000504050000020004"/>
              </a:rPr>
              <a:t>Revision control, configuration management and obsolescence management for the lifecycle of the program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Gotham" panose="02000504050000020004"/>
            </a:endParaRPr>
          </a:p>
        </p:txBody>
      </p:sp>
    </p:spTree>
    <p:extLst>
      <p:ext uri="{BB962C8B-B14F-4D97-AF65-F5344CB8AC3E}">
        <p14:creationId xmlns:p14="http://schemas.microsoft.com/office/powerpoint/2010/main" val="48457599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CA1C8-A3BE-4B9B-ACA3-B2D015D49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970534"/>
            <a:ext cx="10515600" cy="1045586"/>
          </a:xfrm>
        </p:spPr>
        <p:txBody>
          <a:bodyPr/>
          <a:lstStyle/>
          <a:p>
            <a:r>
              <a:rPr lang="en-US" dirty="0">
                <a:latin typeface="Gotham"/>
              </a:rPr>
              <a:t>Questions?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6A206F5-9E92-4D2D-82FE-236363D71E8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34836" y="5950094"/>
            <a:ext cx="9144000" cy="5888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Gotham"/>
                <a:ea typeface="+mj-ea"/>
              </a:rPr>
              <a:t>www.combatproven.tech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89AE42-59C3-49A8-9E3C-1CE3BD6A9416}"/>
              </a:ext>
            </a:extLst>
          </p:cNvPr>
          <p:cNvSpPr txBox="1"/>
          <p:nvPr/>
        </p:nvSpPr>
        <p:spPr>
          <a:xfrm>
            <a:off x="3667760" y="4447742"/>
            <a:ext cx="477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Gotham"/>
                <a:ea typeface="+mj-ea"/>
                <a:cs typeface="Arial" panose="020B0604020202020204" pitchFamily="34" charset="0"/>
              </a:rPr>
              <a:t>American Built, Combat Proven</a:t>
            </a:r>
          </a:p>
        </p:txBody>
      </p:sp>
    </p:spTree>
    <p:extLst>
      <p:ext uri="{BB962C8B-B14F-4D97-AF65-F5344CB8AC3E}">
        <p14:creationId xmlns:p14="http://schemas.microsoft.com/office/powerpoint/2010/main" val="4964988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CCA1C8-A3BE-4B9B-ACA3-B2D015D494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0" y="4970534"/>
            <a:ext cx="10515600" cy="1045586"/>
          </a:xfrm>
        </p:spPr>
        <p:txBody>
          <a:bodyPr/>
          <a:lstStyle/>
          <a:p>
            <a:r>
              <a:rPr lang="en-US" dirty="0">
                <a:latin typeface="Gotham"/>
              </a:rPr>
              <a:t>Additional Information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D6A206F5-9E92-4D2D-82FE-236363D71E8B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1634836" y="5950094"/>
            <a:ext cx="9144000" cy="58881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ea typeface="+mj-ea"/>
              </a:rPr>
              <a:t>www.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Gotham"/>
                <a:ea typeface="+mj-ea"/>
              </a:rPr>
              <a:t>combatproven</a:t>
            </a:r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ea typeface="+mj-ea"/>
              </a:rPr>
              <a:t>.tech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89AE42-59C3-49A8-9E3C-1CE3BD6A9416}"/>
              </a:ext>
            </a:extLst>
          </p:cNvPr>
          <p:cNvSpPr txBox="1"/>
          <p:nvPr/>
        </p:nvSpPr>
        <p:spPr>
          <a:xfrm>
            <a:off x="3667760" y="4447742"/>
            <a:ext cx="4775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bg1">
                    <a:lumMod val="65000"/>
                  </a:schemeClr>
                </a:solidFill>
                <a:latin typeface="Gotham"/>
                <a:ea typeface="+mj-ea"/>
                <a:cs typeface="Arial" panose="020B0604020202020204" pitchFamily="34" charset="0"/>
              </a:rPr>
              <a:t>American Built, Combat Proven</a:t>
            </a:r>
          </a:p>
        </p:txBody>
      </p:sp>
    </p:spTree>
    <p:extLst>
      <p:ext uri="{BB962C8B-B14F-4D97-AF65-F5344CB8AC3E}">
        <p14:creationId xmlns:p14="http://schemas.microsoft.com/office/powerpoint/2010/main" val="8246098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8FB70F-9078-43BA-BBE8-6E180518D2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otham" panose="02000504050000020004"/>
              </a:rPr>
              <a:t>Portable</a:t>
            </a:r>
            <a:r>
              <a:rPr lang="en-US" dirty="0"/>
              <a:t> Systems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2BB43D-A639-4564-BDF0-8E6E8AF48DE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46371" cy="4351338"/>
          </a:xfrm>
        </p:spPr>
        <p:txBody>
          <a:bodyPr>
            <a:normAutofit fontScale="62500" lnSpcReduction="20000"/>
          </a:bodyPr>
          <a:lstStyle/>
          <a:p>
            <a:r>
              <a:rPr lang="en-US" dirty="0">
                <a:latin typeface="Gotham" panose="02000504050000020004" pitchFamily="2" charset="0"/>
              </a:rPr>
              <a:t>Portable systems enable a complete high-performance desktop or server class computing systems complete with displays and input peripherals for deployment in the field.</a:t>
            </a:r>
          </a:p>
          <a:p>
            <a:r>
              <a:rPr lang="en-US" dirty="0">
                <a:latin typeface="Gotham" panose="02000504050000020004" pitchFamily="2" charset="0"/>
              </a:rPr>
              <a:t>Available in vehicle-mountable and 1 or 2 person carry</a:t>
            </a:r>
          </a:p>
          <a:p>
            <a:r>
              <a:rPr lang="en-US" dirty="0">
                <a:latin typeface="Gotham" panose="02000504050000020004" pitchFamily="2" charset="0"/>
              </a:rPr>
              <a:t>Ideal for mobile tactical networks</a:t>
            </a:r>
          </a:p>
          <a:p>
            <a:r>
              <a:rPr lang="en-US" dirty="0">
                <a:latin typeface="Gotham" panose="02000504050000020004" pitchFamily="2" charset="0"/>
              </a:rPr>
              <a:t>Scalable, mobile tactical operation center capabilities </a:t>
            </a:r>
          </a:p>
          <a:p>
            <a:r>
              <a:rPr lang="en-US" dirty="0">
                <a:latin typeface="Gotham" panose="02000504050000020004" pitchFamily="2" charset="0"/>
              </a:rPr>
              <a:t>CP offers cost effective industrial grade as well as Rugged military grade solutions.</a:t>
            </a:r>
          </a:p>
          <a:p>
            <a:r>
              <a:rPr lang="en-US" dirty="0">
                <a:latin typeface="Gotham" panose="02000504050000020004" pitchFamily="2" charset="0"/>
              </a:rPr>
              <a:t>Systems offered in both off-the-shelf packages as well as solutions custom tailored to specific applications and environments. </a:t>
            </a:r>
          </a:p>
          <a:p>
            <a:r>
              <a:rPr lang="en-US" dirty="0">
                <a:latin typeface="Gotham" panose="02000504050000020004" pitchFamily="2" charset="0"/>
              </a:rPr>
              <a:t>Various power options for each system to include 12VDC, 28VDC, 48VDC, and 110-240VDC</a:t>
            </a:r>
          </a:p>
          <a:p>
            <a:r>
              <a:rPr lang="en-US" dirty="0">
                <a:latin typeface="Gotham" panose="02000504050000020004" pitchFamily="2" charset="0"/>
              </a:rPr>
              <a:t>Designed to meet or exceed multiple MIL STDs to include 901E, 810G, and 461G</a:t>
            </a:r>
          </a:p>
        </p:txBody>
      </p:sp>
      <p:pic>
        <p:nvPicPr>
          <p:cNvPr id="6" name="Picture 5" descr="A screen shot of a video game&#10;&#10;Description automatically generated">
            <a:extLst>
              <a:ext uri="{FF2B5EF4-FFF2-40B4-BE49-F238E27FC236}">
                <a16:creationId xmlns:a16="http://schemas.microsoft.com/office/drawing/2014/main" id="{DDBCE5F4-4005-463A-8840-E76BC419892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4199" y="3577416"/>
            <a:ext cx="2078878" cy="2078878"/>
          </a:xfrm>
          <a:prstGeom prst="rect">
            <a:avLst/>
          </a:prstGeom>
        </p:spPr>
      </p:pic>
      <p:pic>
        <p:nvPicPr>
          <p:cNvPr id="7" name="Picture 6" descr="A close up of electronics&#10;&#10;Description automatically generated">
            <a:extLst>
              <a:ext uri="{FF2B5EF4-FFF2-40B4-BE49-F238E27FC236}">
                <a16:creationId xmlns:a16="http://schemas.microsoft.com/office/drawing/2014/main" id="{04897D36-80D6-44C1-9B43-0A3579FA6C1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2706" y="3176903"/>
            <a:ext cx="2065367" cy="3103838"/>
          </a:xfrm>
          <a:prstGeom prst="rect">
            <a:avLst/>
          </a:prstGeom>
        </p:spPr>
      </p:pic>
      <p:sp>
        <p:nvSpPr>
          <p:cNvPr id="8" name="Arrow: Left 7">
            <a:hlinkClick r:id="rId4" action="ppaction://hlinksldjump"/>
            <a:extLst>
              <a:ext uri="{FF2B5EF4-FFF2-40B4-BE49-F238E27FC236}">
                <a16:creationId xmlns:a16="http://schemas.microsoft.com/office/drawing/2014/main" id="{C2FB6483-A018-4D39-9DD7-45B2AC315D04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screen shot of a computer&#10;&#10;Description automatically generated">
            <a:extLst>
              <a:ext uri="{FF2B5EF4-FFF2-40B4-BE49-F238E27FC236}">
                <a16:creationId xmlns:a16="http://schemas.microsoft.com/office/drawing/2014/main" id="{C5F25D95-64A4-4009-B16F-BF9C11BB0B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1307" y="768169"/>
            <a:ext cx="4787132" cy="3193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641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64AB2-5ECE-435F-818E-62D5E76B22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otham" panose="02000504050000020004"/>
              </a:rPr>
              <a:t>Military Tactical Portable (MTP)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DC50A-AE6B-468D-9150-361F75134B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5470320" cy="4351338"/>
          </a:xfrm>
        </p:spPr>
        <p:txBody>
          <a:bodyPr>
            <a:noAutofit/>
          </a:bodyPr>
          <a:lstStyle/>
          <a:p>
            <a:r>
              <a:rPr lang="en-US" sz="1800" dirty="0">
                <a:latin typeface="Gotham" panose="02000504050000020004"/>
              </a:rPr>
              <a:t>The MTP portable computer system is a rugged, high-performance computing platform contained in the highly versatile “lunchbox” style form factor, allowing for a self-contained computing unit complete with three high definition displays and human input devices.</a:t>
            </a:r>
          </a:p>
          <a:p>
            <a:r>
              <a:rPr lang="en-US" sz="1800" dirty="0">
                <a:latin typeface="Gotham" panose="02000504050000020004"/>
              </a:rPr>
              <a:t>The MTP is built to CP Technologies’ high standard of ruggedness and will meet or exceed MIL-spec levels of performance in demanding environments.</a:t>
            </a:r>
          </a:p>
          <a:p>
            <a:r>
              <a:rPr lang="en-US" sz="1800" dirty="0">
                <a:latin typeface="Gotham" panose="02000504050000020004"/>
              </a:rPr>
              <a:t>The MTP may be configured with COTS componentry, allowing each unit to meet the levels of performance needed without compromising on its durability or its portability.</a:t>
            </a:r>
          </a:p>
        </p:txBody>
      </p:sp>
      <p:pic>
        <p:nvPicPr>
          <p:cNvPr id="11" name="Picture 10" descr="A screen shot of a computer monitor sitting on top of a computer&#10;&#10;Description automatically generated">
            <a:extLst>
              <a:ext uri="{FF2B5EF4-FFF2-40B4-BE49-F238E27FC236}">
                <a16:creationId xmlns:a16="http://schemas.microsoft.com/office/drawing/2014/main" id="{1078E495-312D-43B5-AB74-CD76F5D8F8A3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4033" y="1151358"/>
            <a:ext cx="5659862" cy="3766358"/>
          </a:xfrm>
          <a:prstGeom prst="rect">
            <a:avLst/>
          </a:prstGeom>
        </p:spPr>
      </p:pic>
      <p:sp>
        <p:nvSpPr>
          <p:cNvPr id="5" name="Arrow: Left 4">
            <a:hlinkClick r:id="rId3" action="ppaction://hlinksldjump"/>
            <a:extLst>
              <a:ext uri="{FF2B5EF4-FFF2-40B4-BE49-F238E27FC236}">
                <a16:creationId xmlns:a16="http://schemas.microsoft.com/office/drawing/2014/main" id="{C53D7587-A069-4EA2-BB70-9719B2D8402A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close up of a box&#10;&#10;Description automatically generated">
            <a:extLst>
              <a:ext uri="{FF2B5EF4-FFF2-40B4-BE49-F238E27FC236}">
                <a16:creationId xmlns:a16="http://schemas.microsoft.com/office/drawing/2014/main" id="{8BB8DA2B-82EE-4B30-92FB-C2FD2CB84F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8977" y="4139737"/>
            <a:ext cx="2743523" cy="18258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7428728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4F5D2D-23AE-4A65-BE97-2587744A7E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>
            <a:normAutofit/>
          </a:bodyPr>
          <a:lstStyle/>
          <a:p>
            <a:r>
              <a:rPr lang="en-US" sz="2200" dirty="0">
                <a:latin typeface="Gotham" panose="02000504050000020004"/>
              </a:rPr>
              <a:t>Features</a:t>
            </a:r>
          </a:p>
          <a:p>
            <a:pPr lvl="1"/>
            <a:r>
              <a:rPr lang="en-US" sz="1800" dirty="0">
                <a:latin typeface="Gotham" panose="02000504050000020004"/>
              </a:rPr>
              <a:t>Single or Triple Monitor Configuration</a:t>
            </a:r>
          </a:p>
          <a:p>
            <a:pPr lvl="1"/>
            <a:r>
              <a:rPr lang="en-US" sz="1800" dirty="0">
                <a:latin typeface="Gotham" panose="02000504050000020004"/>
              </a:rPr>
              <a:t>Formed and machined 5052-H32 and 6061-T6 aluminum alloy construction</a:t>
            </a:r>
          </a:p>
          <a:p>
            <a:pPr lvl="1"/>
            <a:r>
              <a:rPr lang="en-US" sz="1800" dirty="0">
                <a:latin typeface="Gotham" panose="02000504050000020004"/>
              </a:rPr>
              <a:t>Detachable Sealed IP65 Keyboard with Touch Pad</a:t>
            </a:r>
          </a:p>
          <a:p>
            <a:pPr lvl="1"/>
            <a:r>
              <a:rPr lang="en-US" sz="1800" dirty="0">
                <a:latin typeface="Gotham" panose="02000504050000020004"/>
              </a:rPr>
              <a:t>4x removable drive bays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E9243CC-8B4D-4EF9-B3AB-745B695A1600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Gotham" panose="02000504050000020004"/>
              </a:rPr>
              <a:t>Chassis Specifications</a:t>
            </a:r>
          </a:p>
          <a:p>
            <a:r>
              <a:rPr lang="en-US" sz="1800" dirty="0">
                <a:latin typeface="Gotham" panose="02000504050000020004"/>
              </a:rPr>
              <a:t>19.5” x 12.1” x 14.6” (495.3mm X 307.34mm X 370.84mm) </a:t>
            </a:r>
          </a:p>
          <a:p>
            <a:r>
              <a:rPr lang="en-US" sz="1800" dirty="0">
                <a:latin typeface="Gotham" panose="02000504050000020004"/>
              </a:rPr>
              <a:t>Max deployed width: 56.5” (1435.1mm)</a:t>
            </a:r>
          </a:p>
          <a:p>
            <a:r>
              <a:rPr lang="en-US" sz="1800" dirty="0">
                <a:latin typeface="Gotham" panose="02000504050000020004"/>
              </a:rPr>
              <a:t>40 </a:t>
            </a:r>
            <a:r>
              <a:rPr lang="en-US" sz="1800" dirty="0" err="1">
                <a:latin typeface="Gotham" panose="02000504050000020004"/>
              </a:rPr>
              <a:t>lbs</a:t>
            </a:r>
            <a:r>
              <a:rPr lang="en-US" sz="1800" dirty="0">
                <a:latin typeface="Gotham" panose="02000504050000020004"/>
              </a:rPr>
              <a:t> (approximate weight. Varies with configuration)</a:t>
            </a:r>
          </a:p>
          <a:p>
            <a:r>
              <a:rPr lang="en-US" sz="1800" dirty="0">
                <a:latin typeface="Gotham" panose="02000504050000020004"/>
              </a:rPr>
              <a:t>Black per MIL-PRF-24712, Type IV, Class 3, Cardinal C241-BK110 polyester semi-gloss, fine texture</a:t>
            </a:r>
          </a:p>
          <a:p>
            <a:r>
              <a:rPr lang="en-US" sz="1800" dirty="0">
                <a:latin typeface="Gotham" panose="02000504050000020004"/>
              </a:rPr>
              <a:t>Chem-Film per MIL-C-5541F, Type II, Class 1A</a:t>
            </a:r>
          </a:p>
          <a:p>
            <a:endParaRPr lang="en-US" sz="2400" dirty="0">
              <a:latin typeface="Gotham" panose="020005040500000200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EAFF24-4F19-4E91-A533-97B0511F59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otham" panose="02000504050000020004"/>
              </a:rPr>
              <a:t>MTP Specifications</a:t>
            </a:r>
          </a:p>
        </p:txBody>
      </p:sp>
      <p:sp>
        <p:nvSpPr>
          <p:cNvPr id="6" name="Arrow: Left 5">
            <a:hlinkClick r:id="rId2" action="ppaction://hlinksldjump"/>
            <a:extLst>
              <a:ext uri="{FF2B5EF4-FFF2-40B4-BE49-F238E27FC236}">
                <a16:creationId xmlns:a16="http://schemas.microsoft.com/office/drawing/2014/main" id="{B6244069-4E22-4D52-9C6C-0F53648903BC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16802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74ACA-0483-44A5-B693-CC702BC69C0B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Gotham" panose="02000504050000020004"/>
              </a:rPr>
              <a:t>Computer Specifications</a:t>
            </a:r>
          </a:p>
          <a:p>
            <a:r>
              <a:rPr lang="en-US" sz="1400" dirty="0">
                <a:latin typeface="Gotham" panose="02000504050000020004"/>
              </a:rPr>
              <a:t>Up to Intel Core i7 or Xeon E3</a:t>
            </a:r>
          </a:p>
          <a:p>
            <a:r>
              <a:rPr lang="en-US" sz="1400" dirty="0">
                <a:latin typeface="Gotham" panose="02000504050000020004"/>
              </a:rPr>
              <a:t>(x4) DIMMs of DDR4 memory, up to 32GB Max Capacity</a:t>
            </a:r>
          </a:p>
          <a:p>
            <a:r>
              <a:rPr lang="en-US" sz="1400" dirty="0">
                <a:latin typeface="Gotham" panose="02000504050000020004"/>
              </a:rPr>
              <a:t>(x2) Sealed SATA III drives</a:t>
            </a:r>
          </a:p>
          <a:p>
            <a:r>
              <a:rPr lang="en-US" sz="1400" dirty="0">
                <a:latin typeface="Gotham" panose="02000504050000020004"/>
              </a:rPr>
              <a:t>(x4) Removeable SATA III drive bays JBOD, RAID 0, RAID 1</a:t>
            </a:r>
          </a:p>
          <a:p>
            <a:r>
              <a:rPr lang="en-US" sz="1400" dirty="0">
                <a:latin typeface="Gotham" panose="02000504050000020004"/>
              </a:rPr>
              <a:t>(x1) PCIe x16, (x1) PCIe x4, (x2) PCIe x1</a:t>
            </a:r>
          </a:p>
          <a:p>
            <a:r>
              <a:rPr lang="en-US" sz="1400" dirty="0">
                <a:latin typeface="Gotham" panose="02000504050000020004"/>
              </a:rPr>
              <a:t>(x3) PCI</a:t>
            </a:r>
          </a:p>
          <a:p>
            <a:r>
              <a:rPr lang="fr-FR" sz="1400" dirty="0">
                <a:latin typeface="Gotham" panose="02000504050000020004"/>
              </a:rPr>
              <a:t>(x1) RJ45 Gigabit Ethernet (second port </a:t>
            </a:r>
            <a:r>
              <a:rPr lang="fr-FR" sz="1400" dirty="0" err="1">
                <a:latin typeface="Gotham" panose="02000504050000020004"/>
              </a:rPr>
              <a:t>optional</a:t>
            </a:r>
            <a:r>
              <a:rPr lang="fr-FR" sz="1400" dirty="0">
                <a:latin typeface="Gotham" panose="02000504050000020004"/>
              </a:rPr>
              <a:t>)</a:t>
            </a:r>
            <a:endParaRPr lang="en-US" sz="1400" dirty="0">
              <a:latin typeface="Gotham" panose="02000504050000020004"/>
            </a:endParaRPr>
          </a:p>
          <a:p>
            <a:r>
              <a:rPr lang="en-US" sz="1400" dirty="0">
                <a:latin typeface="Gotham" panose="02000504050000020004"/>
              </a:rPr>
              <a:t>DB-9 RS232 serial port</a:t>
            </a:r>
          </a:p>
          <a:p>
            <a:r>
              <a:rPr lang="en-US" sz="1400" dirty="0">
                <a:latin typeface="Gotham" panose="02000504050000020004"/>
              </a:rPr>
              <a:t>USB 3.0/2.0</a:t>
            </a:r>
          </a:p>
          <a:p>
            <a:r>
              <a:rPr lang="en-US" sz="1400" dirty="0">
                <a:latin typeface="Gotham" panose="02000504050000020004"/>
              </a:rPr>
              <a:t>Detachable 97-Key sealed touchpad keyboard featuring IP67 dust and splash resistance and green LED backlighting.</a:t>
            </a:r>
          </a:p>
          <a:p>
            <a:r>
              <a:rPr lang="en-US" sz="1400" dirty="0">
                <a:latin typeface="Gotham" panose="02000504050000020004"/>
              </a:rPr>
              <a:t>Integrated AC wide ranging power supply with rear mount external MIL-SPEC locking connector. Also available in wide-range DC input.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913792-1FFD-4CA3-8A98-1B3FA6F6D4E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sz="2200" dirty="0">
                <a:latin typeface="Gotham" panose="02000504050000020004"/>
              </a:rPr>
              <a:t>Display Specifications</a:t>
            </a:r>
          </a:p>
          <a:p>
            <a:r>
              <a:rPr lang="en-US" sz="1600" dirty="0">
                <a:latin typeface="Gotham" panose="02000504050000020004"/>
              </a:rPr>
              <a:t>(x3) 18.5” Full HD ( 1920x1080 ) LCD Panels mounted in a co-planar fashion</a:t>
            </a:r>
          </a:p>
          <a:p>
            <a:r>
              <a:rPr lang="en-US" sz="1600" dirty="0">
                <a:latin typeface="Gotham" panose="02000504050000020004"/>
              </a:rPr>
              <a:t>LCD Displays fold and lock into place for transport</a:t>
            </a:r>
          </a:p>
          <a:p>
            <a:r>
              <a:rPr lang="en-US" sz="1600" dirty="0">
                <a:latin typeface="Gotham" panose="02000504050000020004"/>
              </a:rPr>
              <a:t>3mm smudge-resistant AR coated soda lime float glass</a:t>
            </a:r>
          </a:p>
          <a:p>
            <a:r>
              <a:rPr lang="en-US" sz="1600" dirty="0">
                <a:latin typeface="Gotham" panose="02000504050000020004"/>
              </a:rPr>
              <a:t>Optional EMI shielded cover glass</a:t>
            </a:r>
          </a:p>
          <a:p>
            <a:r>
              <a:rPr lang="en-US" sz="1600" dirty="0">
                <a:latin typeface="Gotham" panose="02000504050000020004"/>
              </a:rPr>
              <a:t>1000:1 Contrast Ratio</a:t>
            </a:r>
          </a:p>
          <a:p>
            <a:r>
              <a:rPr lang="pt-BR" sz="1600" dirty="0">
                <a:latin typeface="Gotham" panose="02000504050000020004"/>
              </a:rPr>
              <a:t>80° ( L/R/U/D )</a:t>
            </a:r>
            <a:endParaRPr lang="en-US" sz="1600" dirty="0">
              <a:latin typeface="Gotham" panose="02000504050000020004"/>
            </a:endParaRPr>
          </a:p>
          <a:p>
            <a:r>
              <a:rPr lang="en-US" sz="1600" dirty="0">
                <a:latin typeface="Gotham" panose="02000504050000020004"/>
              </a:rPr>
              <a:t>25ms Response Time</a:t>
            </a:r>
          </a:p>
          <a:p>
            <a:r>
              <a:rPr lang="en-US" sz="1600" dirty="0">
                <a:latin typeface="Gotham" panose="02000504050000020004"/>
              </a:rPr>
              <a:t>400 cd/m2</a:t>
            </a:r>
          </a:p>
          <a:p>
            <a:r>
              <a:rPr lang="en-US" sz="1600" dirty="0">
                <a:latin typeface="Gotham" panose="02000504050000020004"/>
              </a:rPr>
              <a:t>16.7M Colors</a:t>
            </a:r>
            <a:endParaRPr lang="en-US" sz="2000" dirty="0">
              <a:latin typeface="Gotham" panose="02000504050000020004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FA254F7-0A90-4A4E-ADD2-F8FB6CDDDF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otham" panose="02000504050000020004"/>
              </a:rPr>
              <a:t>MTP Specifications</a:t>
            </a:r>
          </a:p>
        </p:txBody>
      </p:sp>
      <p:sp>
        <p:nvSpPr>
          <p:cNvPr id="5" name="Arrow: Left 4">
            <a:hlinkClick r:id="rId2" action="ppaction://hlinksldjump"/>
            <a:extLst>
              <a:ext uri="{FF2B5EF4-FFF2-40B4-BE49-F238E27FC236}">
                <a16:creationId xmlns:a16="http://schemas.microsoft.com/office/drawing/2014/main" id="{B8ECC161-02AD-47C6-845E-3BD2973BC4D4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5904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38BD1-5BB5-4CC8-A06C-F7B7C6022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Gotham" panose="02000504050000020004"/>
              </a:rPr>
              <a:t>Small Tactical Computer Systems (STCS)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24E15-AC32-42EA-B574-2973E03EFD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3415" y="1831159"/>
            <a:ext cx="6847490" cy="4351338"/>
          </a:xfrm>
        </p:spPr>
        <p:txBody>
          <a:bodyPr>
            <a:normAutofit fontScale="70000" lnSpcReduction="20000"/>
          </a:bodyPr>
          <a:lstStyle/>
          <a:p>
            <a:r>
              <a:rPr lang="en-US" dirty="0">
                <a:latin typeface="Gotham" panose="02000504050000020004"/>
              </a:rPr>
              <a:t>STCS implements small form factor modules that provide powerful Xeon processing performance optimized for virtualization applications, gigabit switching and routing capabilities and over 10 minutes of sustained battery backup time.</a:t>
            </a:r>
          </a:p>
          <a:p>
            <a:r>
              <a:rPr lang="en-US" dirty="0">
                <a:latin typeface="Gotham" panose="02000504050000020004"/>
              </a:rPr>
              <a:t>Module Specifications are tailorable to user requirements.</a:t>
            </a:r>
          </a:p>
          <a:p>
            <a:r>
              <a:rPr lang="en-US" dirty="0">
                <a:latin typeface="Gotham" panose="02000504050000020004"/>
              </a:rPr>
              <a:t>STCS are optimized for low size, weight and power (</a:t>
            </a:r>
            <a:r>
              <a:rPr lang="en-US" dirty="0" err="1">
                <a:latin typeface="Gotham" panose="02000504050000020004"/>
              </a:rPr>
              <a:t>SWaP</a:t>
            </a:r>
            <a:r>
              <a:rPr lang="en-US" dirty="0">
                <a:latin typeface="Gotham" panose="02000504050000020004"/>
              </a:rPr>
              <a:t>) to meet the demand of portability, reliability, and performance from any customer. </a:t>
            </a:r>
          </a:p>
          <a:p>
            <a:r>
              <a:rPr lang="en-US" dirty="0">
                <a:latin typeface="Gotham" panose="02000504050000020004"/>
              </a:rPr>
              <a:t>These systems accommodate flexible mounting options with brackets that can be mounted in a standalone configuration, to a bulkhead, in a half rack/case, or a standard 19” rack.</a:t>
            </a:r>
          </a:p>
          <a:p>
            <a:r>
              <a:rPr lang="en-US" dirty="0">
                <a:latin typeface="Gotham" panose="02000504050000020004"/>
              </a:rPr>
              <a:t>In a sealed system configuration, these STCS are designed for IP65 environments, as well as harsh environmental specs such as MIL-STD-810G, 901E, and 461G.</a:t>
            </a:r>
          </a:p>
          <a:p>
            <a:pPr marL="0" indent="0">
              <a:buNone/>
            </a:pPr>
            <a:endParaRPr lang="en-US" dirty="0">
              <a:latin typeface="Gotham" panose="02000504050000020004"/>
            </a:endParaRPr>
          </a:p>
        </p:txBody>
      </p:sp>
      <p:pic>
        <p:nvPicPr>
          <p:cNvPr id="8" name="Picture 7" descr="A close up of electronics&#10;&#10;Description automatically generated">
            <a:extLst>
              <a:ext uri="{FF2B5EF4-FFF2-40B4-BE49-F238E27FC236}">
                <a16:creationId xmlns:a16="http://schemas.microsoft.com/office/drawing/2014/main" id="{BB600E59-2610-485F-AF97-174710056A79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08408" y="796358"/>
            <a:ext cx="4033559" cy="6061642"/>
          </a:xfrm>
          <a:prstGeom prst="rect">
            <a:avLst/>
          </a:prstGeom>
        </p:spPr>
      </p:pic>
      <p:sp>
        <p:nvSpPr>
          <p:cNvPr id="5" name="Arrow: Left 4">
            <a:hlinkClick r:id="rId3" action="ppaction://hlinksldjump"/>
            <a:extLst>
              <a:ext uri="{FF2B5EF4-FFF2-40B4-BE49-F238E27FC236}">
                <a16:creationId xmlns:a16="http://schemas.microsoft.com/office/drawing/2014/main" id="{3E6B400A-783E-4BED-9098-D6E054ECE005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678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32C7-3F2B-4C42-9FDE-9C2378EFF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Gotham"/>
              </a:rPr>
              <a:t>Company History</a:t>
            </a:r>
            <a:endParaRPr lang="en-US" b="1" dirty="0">
              <a:solidFill>
                <a:schemeClr val="bg1"/>
              </a:solidFill>
              <a:latin typeface="Gotham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286C9-9D5A-4D6E-ADAC-77D4FEC28A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560" y="1812373"/>
            <a:ext cx="5868031" cy="4922429"/>
          </a:xfrm>
        </p:spPr>
        <p:txBody>
          <a:bodyPr>
            <a:noAutofit/>
          </a:bodyPr>
          <a:lstStyle/>
          <a:p>
            <a:r>
              <a:rPr lang="en-US" sz="1600" dirty="0">
                <a:latin typeface="Gotham"/>
              </a:rPr>
              <a:t>CP Technologies designs, fabricates and integrates standard and custom high-performance computing platforms, data links, keyboards and LCD displays for military, industrial, and commercial markets.</a:t>
            </a:r>
          </a:p>
          <a:p>
            <a:r>
              <a:rPr lang="en-US" sz="1600" dirty="0">
                <a:latin typeface="Gotham"/>
              </a:rPr>
              <a:t>Innovative Modified-off-the-Shelf (MOTS) hardware solutions proven in rugged military land, maritime, and airborne environments.</a:t>
            </a:r>
          </a:p>
          <a:p>
            <a:r>
              <a:rPr lang="en-US" sz="1600" dirty="0">
                <a:latin typeface="Gotham"/>
              </a:rPr>
              <a:t>Extensive experience with design, manufacture, test and evaluation, production and operations as well as extensive US military experience.</a:t>
            </a:r>
          </a:p>
          <a:p>
            <a:r>
              <a:rPr lang="en-US" sz="1600" dirty="0">
                <a:latin typeface="Gotham"/>
              </a:rPr>
              <a:t>Technology Partners include Intel, Nvidia, CISCO, Dell</a:t>
            </a:r>
          </a:p>
          <a:p>
            <a:r>
              <a:rPr lang="en-US" sz="1600" dirty="0">
                <a:solidFill>
                  <a:schemeClr val="bg1"/>
                </a:solidFill>
                <a:latin typeface="Gotham"/>
              </a:rPr>
              <a:t>ITAR Certified</a:t>
            </a:r>
          </a:p>
          <a:p>
            <a:r>
              <a:rPr lang="en-US" sz="1600" dirty="0">
                <a:solidFill>
                  <a:schemeClr val="bg1"/>
                </a:solidFill>
                <a:latin typeface="Gotham"/>
              </a:rPr>
              <a:t>ISO 9001:2015 Certified</a:t>
            </a:r>
          </a:p>
          <a:p>
            <a:r>
              <a:rPr lang="en-US" sz="1600" dirty="0">
                <a:solidFill>
                  <a:schemeClr val="bg1"/>
                </a:solidFill>
                <a:latin typeface="Gotham"/>
              </a:rPr>
              <a:t>ANSI ESD S4.1 Antistatic </a:t>
            </a:r>
            <a:r>
              <a:rPr lang="en-US" sz="1600" dirty="0">
                <a:latin typeface="Gotham"/>
              </a:rPr>
              <a:t>Facility w/ 22,000 </a:t>
            </a:r>
            <a:r>
              <a:rPr lang="en-US" sz="1600" dirty="0" err="1">
                <a:latin typeface="Gotham"/>
              </a:rPr>
              <a:t>sqft</a:t>
            </a:r>
            <a:r>
              <a:rPr lang="en-US" sz="1600" dirty="0">
                <a:latin typeface="Gotham"/>
              </a:rPr>
              <a:t> manufacturing floor </a:t>
            </a:r>
            <a:endParaRPr lang="en-US" sz="1600" dirty="0">
              <a:solidFill>
                <a:schemeClr val="bg1"/>
              </a:solidFill>
              <a:latin typeface="Gotham"/>
            </a:endParaRPr>
          </a:p>
          <a:p>
            <a:pPr marL="0" indent="0">
              <a:buNone/>
            </a:pPr>
            <a:endParaRPr lang="en-US" sz="1600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5" name="Picture 4" descr="A close up of a street in front of a building&#10;&#10;Description automatically generated">
            <a:extLst>
              <a:ext uri="{FF2B5EF4-FFF2-40B4-BE49-F238E27FC236}">
                <a16:creationId xmlns:a16="http://schemas.microsoft.com/office/drawing/2014/main" id="{1FFFFAF5-4D11-42B2-B2F4-880845C01C0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6231" y="1587085"/>
            <a:ext cx="4538161" cy="3093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8466097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2FC2CB-952D-4AA4-B92A-7762FE3ED8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77111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500" dirty="0">
                <a:latin typeface="Gotham" panose="02000504050000020004"/>
              </a:rPr>
              <a:t>General </a:t>
            </a:r>
            <a:r>
              <a:rPr lang="en-US" dirty="0">
                <a:latin typeface="Gotham" panose="02000504050000020004"/>
              </a:rPr>
              <a:t> </a:t>
            </a:r>
          </a:p>
          <a:p>
            <a:r>
              <a:rPr lang="en-US" sz="2600" dirty="0">
                <a:latin typeface="Gotham" panose="02000504050000020004"/>
              </a:rPr>
              <a:t>Dimensions &amp; Weight</a:t>
            </a:r>
          </a:p>
          <a:p>
            <a:pPr lvl="1"/>
            <a:r>
              <a:rPr lang="en-US" sz="2600" dirty="0">
                <a:latin typeface="Gotham" panose="02000504050000020004"/>
              </a:rPr>
              <a:t>Transit Case - </a:t>
            </a:r>
            <a:r>
              <a:rPr lang="pl-PL" sz="2600" dirty="0">
                <a:latin typeface="Gotham" panose="02000504050000020004" pitchFamily="2" charset="0"/>
              </a:rPr>
              <a:t>22.25”H x 15.66”W x 24”D</a:t>
            </a:r>
          </a:p>
          <a:p>
            <a:pPr lvl="1"/>
            <a:r>
              <a:rPr lang="pt-BR" sz="2600" dirty="0">
                <a:latin typeface="Gotham" panose="02000504050000020004"/>
              </a:rPr>
              <a:t>Server - 3.45”H x 9.125”W x 11.25”D</a:t>
            </a:r>
          </a:p>
          <a:p>
            <a:pPr lvl="1"/>
            <a:r>
              <a:rPr lang="pl-PL" sz="2600" dirty="0">
                <a:latin typeface="Gotham" panose="02000504050000020004" pitchFamily="2" charset="0"/>
              </a:rPr>
              <a:t>Switch </a:t>
            </a:r>
            <a:r>
              <a:rPr lang="en-US" sz="2600" dirty="0">
                <a:latin typeface="Gotham" panose="02000504050000020004"/>
              </a:rPr>
              <a:t>- </a:t>
            </a:r>
            <a:r>
              <a:rPr lang="pl-PL" sz="2600" dirty="0">
                <a:latin typeface="Gotham" panose="02000504050000020004" pitchFamily="2" charset="0"/>
              </a:rPr>
              <a:t>3.45”H x 10.20”W x 10.125”D</a:t>
            </a:r>
          </a:p>
          <a:p>
            <a:pPr lvl="1"/>
            <a:r>
              <a:rPr lang="pt-BR" sz="2600" dirty="0">
                <a:latin typeface="Gotham" panose="02000504050000020004"/>
              </a:rPr>
              <a:t>Router - 1.74”H x 9.125”W x 11.25”D</a:t>
            </a:r>
          </a:p>
          <a:p>
            <a:pPr lvl="1"/>
            <a:r>
              <a:rPr lang="en-US" sz="2600" dirty="0">
                <a:latin typeface="Gotham" panose="02000504050000020004"/>
              </a:rPr>
              <a:t>PDU</a:t>
            </a:r>
            <a:r>
              <a:rPr lang="pl-PL" sz="2600" dirty="0">
                <a:latin typeface="Gotham" panose="02000504050000020004" pitchFamily="2" charset="0"/>
              </a:rPr>
              <a:t> </a:t>
            </a:r>
            <a:r>
              <a:rPr lang="en-US" sz="2600" dirty="0">
                <a:latin typeface="Gotham" panose="02000504050000020004"/>
              </a:rPr>
              <a:t>- </a:t>
            </a:r>
            <a:r>
              <a:rPr lang="pl-PL" sz="2600" dirty="0">
                <a:latin typeface="Gotham" panose="02000504050000020004" pitchFamily="2" charset="0"/>
              </a:rPr>
              <a:t>3.45H x 11.25D x 9.125w x 11.25D</a:t>
            </a:r>
          </a:p>
          <a:p>
            <a:pPr lvl="1"/>
            <a:r>
              <a:rPr lang="en-US" sz="2600" dirty="0">
                <a:latin typeface="Gotham" panose="02000504050000020004"/>
              </a:rPr>
              <a:t>Approximate Weight – 60lbs</a:t>
            </a:r>
          </a:p>
          <a:p>
            <a:pPr lvl="1"/>
            <a:endParaRPr lang="en-US" sz="2600" dirty="0">
              <a:latin typeface="Gotham" panose="02000504050000020004"/>
            </a:endParaRPr>
          </a:p>
          <a:p>
            <a:pPr lvl="1"/>
            <a:endParaRPr lang="en-US" sz="2600" dirty="0">
              <a:latin typeface="Gotham" panose="02000504050000020004"/>
            </a:endParaRPr>
          </a:p>
          <a:p>
            <a:pPr lvl="1"/>
            <a:endParaRPr lang="en-US" sz="2600" dirty="0">
              <a:latin typeface="Gotham" panose="02000504050000020004"/>
            </a:endParaRPr>
          </a:p>
          <a:p>
            <a:r>
              <a:rPr lang="en-US" sz="2600" dirty="0">
                <a:latin typeface="Gotham" panose="02000504050000020004"/>
              </a:rPr>
              <a:t>Construction</a:t>
            </a:r>
          </a:p>
          <a:p>
            <a:pPr lvl="1"/>
            <a:r>
              <a:rPr lang="en-US" sz="2600" dirty="0">
                <a:latin typeface="Gotham" panose="02000504050000020004"/>
              </a:rPr>
              <a:t>Sheet/Milled Aluminum</a:t>
            </a:r>
          </a:p>
          <a:p>
            <a:pPr lvl="1"/>
            <a:r>
              <a:rPr lang="en-US" sz="2600" dirty="0">
                <a:latin typeface="Gotham" panose="02000504050000020004"/>
              </a:rPr>
              <a:t>ROHS Compliant</a:t>
            </a:r>
          </a:p>
          <a:p>
            <a:pPr lvl="1"/>
            <a:r>
              <a:rPr lang="en-US" sz="2600" dirty="0">
                <a:latin typeface="Gotham" panose="02000504050000020004"/>
              </a:rPr>
              <a:t>IP65 Compliant Sealing</a:t>
            </a:r>
          </a:p>
          <a:p>
            <a:pPr lvl="1"/>
            <a:r>
              <a:rPr lang="en-US" sz="2600" dirty="0">
                <a:latin typeface="Gotham" panose="02000504050000020004"/>
              </a:rPr>
              <a:t>Conduction Cooled</a:t>
            </a:r>
          </a:p>
          <a:p>
            <a:pPr lvl="1"/>
            <a:r>
              <a:rPr lang="en-US" sz="2600" dirty="0">
                <a:latin typeface="Gotham" panose="02000504050000020004"/>
              </a:rPr>
              <a:t>Clear Chem Film and Black Powder Coating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3B53E49-3870-4B17-A93D-64D12295B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otham" panose="02000504050000020004"/>
              </a:rPr>
              <a:t>STCS – Data &amp; Module </a:t>
            </a:r>
            <a:r>
              <a:rPr lang="en-US" dirty="0" err="1">
                <a:latin typeface="Gotham" panose="02000504050000020004"/>
              </a:rPr>
              <a:t>Inforation</a:t>
            </a:r>
            <a:endParaRPr lang="en-US" dirty="0">
              <a:latin typeface="Gotham" panose="02000504050000020004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A229902A-607B-4461-BF3C-1958AAD2B2A2}"/>
              </a:ext>
            </a:extLst>
          </p:cNvPr>
          <p:cNvSpPr txBox="1">
            <a:spLocks/>
          </p:cNvSpPr>
          <p:nvPr/>
        </p:nvSpPr>
        <p:spPr>
          <a:xfrm>
            <a:off x="6668555" y="1825625"/>
            <a:ext cx="4437595" cy="4351338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100" dirty="0">
                <a:latin typeface="Gotham" panose="02000504050000020004"/>
              </a:rPr>
              <a:t>Server  Module</a:t>
            </a:r>
          </a:p>
          <a:p>
            <a:r>
              <a:rPr lang="en-US" dirty="0">
                <a:latin typeface="Gotham" panose="02000504050000020004"/>
              </a:rPr>
              <a:t>Scalable Xeon and Core processor options available</a:t>
            </a:r>
          </a:p>
          <a:p>
            <a:r>
              <a:rPr lang="en-US" dirty="0">
                <a:latin typeface="Gotham" panose="02000504050000020004"/>
              </a:rPr>
              <a:t>Up to 500GB DDR4 ECC/Non-ECC memory</a:t>
            </a:r>
          </a:p>
          <a:p>
            <a:r>
              <a:rPr lang="nn-NO" dirty="0">
                <a:latin typeface="Gotham" panose="02000504050000020004"/>
              </a:rPr>
              <a:t>1920 x 1080 graphic outputs</a:t>
            </a:r>
            <a:endParaRPr lang="en-US" dirty="0">
              <a:latin typeface="Gotham" panose="02000504050000020004"/>
            </a:endParaRPr>
          </a:p>
          <a:p>
            <a:r>
              <a:rPr lang="en-US" dirty="0">
                <a:latin typeface="Gotham" panose="02000504050000020004"/>
              </a:rPr>
              <a:t>LAN with 1000Base-T / 10GBase-T</a:t>
            </a:r>
          </a:p>
          <a:p>
            <a:r>
              <a:rPr lang="en-US" dirty="0">
                <a:latin typeface="Gotham" panose="02000504050000020004"/>
              </a:rPr>
              <a:t>4x Removable SSD drives</a:t>
            </a:r>
          </a:p>
          <a:p>
            <a:r>
              <a:rPr lang="en-US" dirty="0">
                <a:latin typeface="Gotham" panose="02000504050000020004"/>
              </a:rPr>
              <a:t>Windows Server, </a:t>
            </a:r>
            <a:r>
              <a:rPr lang="en-US" dirty="0" err="1">
                <a:latin typeface="Gotham" panose="02000504050000020004"/>
              </a:rPr>
              <a:t>Vmware</a:t>
            </a:r>
            <a:r>
              <a:rPr lang="en-US" dirty="0">
                <a:latin typeface="Gotham" panose="02000504050000020004"/>
              </a:rPr>
              <a:t>, RHEL compatible</a:t>
            </a:r>
          </a:p>
          <a:p>
            <a:r>
              <a:rPr lang="en-US" dirty="0">
                <a:latin typeface="Gotham" panose="02000504050000020004"/>
              </a:rPr>
              <a:t>Serial RS232, Hardware RAID Controller (RAID 0, 1, 5), software sanitization of drives (Zeroize)</a:t>
            </a:r>
          </a:p>
          <a:p>
            <a:r>
              <a:rPr lang="en-US" dirty="0">
                <a:latin typeface="Gotham" panose="02000504050000020004"/>
              </a:rPr>
              <a:t>12VDC in</a:t>
            </a:r>
          </a:p>
        </p:txBody>
      </p:sp>
      <p:sp>
        <p:nvSpPr>
          <p:cNvPr id="5" name="Arrow: Left 4">
            <a:hlinkClick r:id="rId2" action="ppaction://hlinksldjump"/>
            <a:extLst>
              <a:ext uri="{FF2B5EF4-FFF2-40B4-BE49-F238E27FC236}">
                <a16:creationId xmlns:a16="http://schemas.microsoft.com/office/drawing/2014/main" id="{3B052E16-7FF3-4598-8D9D-B2608377CBA0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3F8F1AE-1C21-4814-97CB-54D7FD1B3C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646" r="11222"/>
          <a:stretch/>
        </p:blipFill>
        <p:spPr>
          <a:xfrm>
            <a:off x="4583417" y="3779287"/>
            <a:ext cx="1880058" cy="1791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195032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9D0E0-B0BF-44E9-84A3-CC44BCE26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otham" panose="02000504050000020004"/>
              </a:rPr>
              <a:t>STCS – Module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5B4DF-69FC-443B-BE96-F5826B6F9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03877" cy="4351338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sz="3200" dirty="0">
                <a:latin typeface="Gotham" panose="02000504050000020004"/>
              </a:rPr>
              <a:t>Router  Module</a:t>
            </a:r>
          </a:p>
          <a:p>
            <a:r>
              <a:rPr lang="en-US" sz="2400" dirty="0">
                <a:latin typeface="Gotham" panose="02000504050000020004"/>
              </a:rPr>
              <a:t>Onboard hardware encryption processor supporting IP Security (IPsec)</a:t>
            </a:r>
          </a:p>
          <a:p>
            <a:r>
              <a:rPr lang="en-US" sz="2400" dirty="0">
                <a:latin typeface="Gotham" panose="02000504050000020004"/>
              </a:rPr>
              <a:t>Secure Sockets Layer with transparent LAN services (SSL/TLS)</a:t>
            </a:r>
          </a:p>
          <a:p>
            <a:r>
              <a:rPr lang="en-US" sz="2400" dirty="0">
                <a:latin typeface="Gotham" panose="02000504050000020004"/>
              </a:rPr>
              <a:t>Secure Real-time Transport Protocol (SRTP)</a:t>
            </a:r>
          </a:p>
          <a:p>
            <a:r>
              <a:rPr lang="fr-FR" sz="2400" dirty="0">
                <a:latin typeface="Gotham" panose="02000504050000020004"/>
              </a:rPr>
              <a:t>Triple Digital </a:t>
            </a:r>
            <a:r>
              <a:rPr lang="fr-FR" sz="2400" dirty="0" err="1">
                <a:latin typeface="Gotham" panose="02000504050000020004"/>
              </a:rPr>
              <a:t>Encryption</a:t>
            </a:r>
            <a:r>
              <a:rPr lang="fr-FR" sz="2400" dirty="0">
                <a:latin typeface="Gotham" panose="02000504050000020004"/>
              </a:rPr>
              <a:t> Standard (3DES)</a:t>
            </a:r>
          </a:p>
          <a:p>
            <a:r>
              <a:rPr lang="en-US" sz="2400" dirty="0">
                <a:latin typeface="Gotham" panose="02000504050000020004"/>
              </a:rPr>
              <a:t>Advanced Encryption Standard (AES)</a:t>
            </a:r>
          </a:p>
          <a:p>
            <a:r>
              <a:rPr lang="en-US" sz="2400" dirty="0">
                <a:latin typeface="Gotham" panose="02000504050000020004"/>
              </a:rPr>
              <a:t>Internet Key Exchange (IKE)</a:t>
            </a:r>
          </a:p>
          <a:p>
            <a:r>
              <a:rPr lang="en-US" sz="2400" dirty="0">
                <a:latin typeface="Gotham" panose="02000504050000020004"/>
              </a:rPr>
              <a:t>Embedded Cisco ESR 5915 </a:t>
            </a:r>
          </a:p>
          <a:p>
            <a:r>
              <a:rPr lang="en-US" sz="2400" dirty="0">
                <a:latin typeface="Gotham" panose="02000504050000020004"/>
              </a:rPr>
              <a:t>5x 10/100/1000 ports, 2x routed, 3x switched, 1x RS-232 Console port</a:t>
            </a:r>
          </a:p>
          <a:p>
            <a:r>
              <a:rPr lang="en-US" sz="2400" dirty="0">
                <a:latin typeface="Gotham" panose="02000504050000020004"/>
              </a:rPr>
              <a:t>2x 10GB SFP uplink (optional)</a:t>
            </a:r>
          </a:p>
          <a:p>
            <a:r>
              <a:rPr lang="en-US" sz="2400" dirty="0">
                <a:latin typeface="Gotham" panose="02000504050000020004"/>
              </a:rPr>
              <a:t>256 MB on-board flash memory, 512 GB DRAM</a:t>
            </a:r>
          </a:p>
          <a:p>
            <a:r>
              <a:rPr lang="sv-SE" sz="2400" dirty="0">
                <a:latin typeface="Gotham" panose="02000504050000020004"/>
              </a:rPr>
              <a:t>12VDC in</a:t>
            </a:r>
            <a:endParaRPr lang="en-US" sz="2400" dirty="0">
              <a:latin typeface="Gotham" panose="02000504050000020004"/>
            </a:endParaRPr>
          </a:p>
          <a:p>
            <a:pPr marL="0" indent="0">
              <a:buNone/>
            </a:pPr>
            <a:endParaRPr lang="en-US" sz="2400" dirty="0">
              <a:latin typeface="Gotham" panose="02000504050000020004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B89E280-1CA5-4097-8F9A-0C206A2E0324}"/>
              </a:ext>
            </a:extLst>
          </p:cNvPr>
          <p:cNvSpPr txBox="1">
            <a:spLocks/>
          </p:cNvSpPr>
          <p:nvPr/>
        </p:nvSpPr>
        <p:spPr>
          <a:xfrm>
            <a:off x="6341384" y="1825625"/>
            <a:ext cx="515992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dirty="0">
                <a:latin typeface="Gotham" panose="02000504050000020004"/>
              </a:rPr>
              <a:t>Switch Module  </a:t>
            </a:r>
          </a:p>
          <a:p>
            <a:r>
              <a:rPr lang="en-US" sz="1800" dirty="0">
                <a:latin typeface="Gotham" panose="02000504050000020004"/>
              </a:rPr>
              <a:t>Embedded Cisco Catalyst 3560-CX </a:t>
            </a:r>
          </a:p>
          <a:p>
            <a:r>
              <a:rPr lang="en-US" sz="1800" dirty="0">
                <a:latin typeface="Gotham" panose="02000504050000020004"/>
              </a:rPr>
              <a:t>8x 10/100/1000 GE ports</a:t>
            </a:r>
          </a:p>
          <a:p>
            <a:r>
              <a:rPr lang="en-US" sz="1800" dirty="0">
                <a:latin typeface="Gotham" panose="02000504050000020004"/>
              </a:rPr>
              <a:t>2x 10GE copper/SFP uplinks</a:t>
            </a:r>
          </a:p>
          <a:p>
            <a:r>
              <a:rPr lang="en-US" sz="1800" dirty="0">
                <a:latin typeface="Gotham" panose="02000504050000020004"/>
              </a:rPr>
              <a:t>IP base (IP services with RTU license)</a:t>
            </a:r>
          </a:p>
          <a:p>
            <a:r>
              <a:rPr lang="en-US" sz="1800" dirty="0">
                <a:latin typeface="Gotham" panose="02000504050000020004"/>
              </a:rPr>
              <a:t>128 MB on-board flash memory, 512 GB DRAM</a:t>
            </a:r>
          </a:p>
          <a:p>
            <a:r>
              <a:rPr lang="sv-SE" sz="1800" dirty="0">
                <a:latin typeface="Gotham" panose="02000504050000020004"/>
              </a:rPr>
              <a:t>12VDC in</a:t>
            </a:r>
            <a:endParaRPr lang="en-US" sz="1400" dirty="0">
              <a:latin typeface="Gotham" panose="02000504050000020004"/>
            </a:endParaRPr>
          </a:p>
        </p:txBody>
      </p:sp>
      <p:sp>
        <p:nvSpPr>
          <p:cNvPr id="5" name="Arrow: Left 4">
            <a:hlinkClick r:id="rId2" action="ppaction://hlinksldjump"/>
            <a:extLst>
              <a:ext uri="{FF2B5EF4-FFF2-40B4-BE49-F238E27FC236}">
                <a16:creationId xmlns:a16="http://schemas.microsoft.com/office/drawing/2014/main" id="{808AC477-1D20-49EC-8360-66E0B0D4A3E4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close up of a box&#10;&#10;Description automatically generated">
            <a:extLst>
              <a:ext uri="{FF2B5EF4-FFF2-40B4-BE49-F238E27FC236}">
                <a16:creationId xmlns:a16="http://schemas.microsoft.com/office/drawing/2014/main" id="{C42E0BCD-ECE8-4665-97D7-9AFFF7C2A35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929" b="11817"/>
          <a:stretch/>
        </p:blipFill>
        <p:spPr>
          <a:xfrm>
            <a:off x="6665957" y="4804074"/>
            <a:ext cx="2374550" cy="16919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dir="5160000" sx="79000" sy="79000" algn="tl" rotWithShape="0">
              <a:schemeClr val="bg1">
                <a:lumMod val="50000"/>
                <a:alpha val="44000"/>
              </a:scheme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163974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ECE35-677F-46F0-828A-CF353A42AE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otham" panose="02000504050000020004"/>
              </a:rPr>
              <a:t>STCS – Module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E1FB38-72B1-49F0-9F88-3BFF2CAF96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Gotham" panose="02000504050000020004"/>
              </a:rPr>
              <a:t>UPS Module</a:t>
            </a:r>
          </a:p>
          <a:p>
            <a:r>
              <a:rPr lang="en-US" sz="1800" dirty="0">
                <a:latin typeface="Gotham" panose="02000504050000020004"/>
              </a:rPr>
              <a:t>500 Watt UPS</a:t>
            </a:r>
          </a:p>
          <a:p>
            <a:r>
              <a:rPr lang="en-US" sz="1800" dirty="0">
                <a:latin typeface="Gotham" panose="02000504050000020004"/>
              </a:rPr>
              <a:t>Lithium Iron Phosphate battery with &gt;10 min Hold Time @ 80%</a:t>
            </a:r>
          </a:p>
          <a:p>
            <a:r>
              <a:rPr lang="en-US" sz="1800" dirty="0">
                <a:latin typeface="Gotham" panose="02000504050000020004"/>
              </a:rPr>
              <a:t>Universal AC Input of 96-132VAC and from 47-63 Hz</a:t>
            </a:r>
          </a:p>
          <a:p>
            <a:r>
              <a:rPr lang="en-US" sz="1800" dirty="0">
                <a:latin typeface="Gotham" panose="02000504050000020004"/>
              </a:rPr>
              <a:t>SNMP Based Network Connectivity for Status Monitoring</a:t>
            </a:r>
          </a:p>
          <a:p>
            <a:r>
              <a:rPr lang="en-US" sz="1800" dirty="0">
                <a:latin typeface="Gotham" panose="02000504050000020004"/>
              </a:rPr>
              <a:t>Over Voltage Capacity for Managed In-Rush and Startup Demands</a:t>
            </a:r>
          </a:p>
          <a:p>
            <a:r>
              <a:rPr lang="en-US" sz="1800" dirty="0">
                <a:latin typeface="Gotham" panose="02000504050000020004"/>
              </a:rPr>
              <a:t>Over Voltage and Over Temperature Protection Circuits</a:t>
            </a:r>
          </a:p>
          <a:p>
            <a:r>
              <a:rPr lang="en-US" sz="1800" dirty="0">
                <a:latin typeface="Gotham" panose="02000504050000020004"/>
              </a:rPr>
              <a:t>Common Safety Ground Connection</a:t>
            </a:r>
          </a:p>
          <a:p>
            <a:r>
              <a:rPr lang="en-US" sz="1800" dirty="0">
                <a:latin typeface="Gotham" panose="02000504050000020004"/>
              </a:rPr>
              <a:t>Integrated Battery Switch for long term storage protection</a:t>
            </a:r>
          </a:p>
          <a:p>
            <a:r>
              <a:rPr lang="en-US" sz="1800" dirty="0">
                <a:latin typeface="Gotham" panose="02000504050000020004"/>
              </a:rPr>
              <a:t>1x 110-240 VAC in, 5x 10-33 VDC out, Status and Indicator LEDs</a:t>
            </a:r>
          </a:p>
        </p:txBody>
      </p:sp>
    </p:spTree>
    <p:extLst>
      <p:ext uri="{BB962C8B-B14F-4D97-AF65-F5344CB8AC3E}">
        <p14:creationId xmlns:p14="http://schemas.microsoft.com/office/powerpoint/2010/main" val="12029910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8089E3-09FD-44B1-AF78-179E6323C9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otham" panose="02000504050000020004"/>
              </a:rPr>
              <a:t>Rugged Zero Client Tablet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8F27D-F21F-4B43-8880-6158A84ADF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304690" cy="4351338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Gotham" panose="02000504050000020004"/>
              </a:rPr>
              <a:t>The CPZ-156 is a high performance VMware optimized Zero Client utilizing the PCoIP Protocol for the ultimate in Security with no operating system or user accessible Non-volatile Memory.</a:t>
            </a:r>
          </a:p>
          <a:p>
            <a:r>
              <a:rPr lang="en-US" sz="1800" dirty="0">
                <a:latin typeface="Gotham" panose="02000504050000020004"/>
              </a:rPr>
              <a:t>This device provides the optimal user end-point for Virtual Desktop environments based on VMware Horizon with View.</a:t>
            </a:r>
          </a:p>
          <a:p>
            <a:r>
              <a:rPr lang="en-US" sz="1800" dirty="0">
                <a:latin typeface="Gotham" panose="02000504050000020004"/>
              </a:rPr>
              <a:t>Designed to be a state-of-the-art secure information device, the CPZ-156T is designed from the beginning for security, first and foremost.</a:t>
            </a:r>
          </a:p>
          <a:p>
            <a:r>
              <a:rPr lang="en-US" sz="1800" dirty="0">
                <a:latin typeface="Gotham" panose="02000504050000020004"/>
              </a:rPr>
              <a:t>The CPZ-156T is powered through the IEEE- 802.3 at Power over Ethernet connection. This means a single push-pull connector is all that is required to lose all display information on the Ruggedized Client.</a:t>
            </a:r>
          </a:p>
        </p:txBody>
      </p:sp>
      <p:pic>
        <p:nvPicPr>
          <p:cNvPr id="5" name="Picture 4" descr="A screen shot of a video game&#10;&#10;Description automatically generated">
            <a:extLst>
              <a:ext uri="{FF2B5EF4-FFF2-40B4-BE49-F238E27FC236}">
                <a16:creationId xmlns:a16="http://schemas.microsoft.com/office/drawing/2014/main" id="{20518698-1E50-456E-997A-7E906E14E12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9827" y="1690689"/>
            <a:ext cx="3262311" cy="3262311"/>
          </a:xfrm>
          <a:prstGeom prst="rect">
            <a:avLst/>
          </a:prstGeom>
        </p:spPr>
      </p:pic>
      <p:sp>
        <p:nvSpPr>
          <p:cNvPr id="6" name="Arrow: Left 5">
            <a:hlinkClick r:id="rId3" action="ppaction://hlinksldjump"/>
            <a:extLst>
              <a:ext uri="{FF2B5EF4-FFF2-40B4-BE49-F238E27FC236}">
                <a16:creationId xmlns:a16="http://schemas.microsoft.com/office/drawing/2014/main" id="{453B87A1-9A33-4E62-8220-9D9B426B34B5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30372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7CA7CD-4A3A-48AA-97AF-2977EF8CB6A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Gotham" panose="02000504050000020004"/>
              </a:rPr>
              <a:t>Features</a:t>
            </a:r>
          </a:p>
          <a:p>
            <a:r>
              <a:rPr lang="en-US" sz="1800" dirty="0">
                <a:latin typeface="Gotham" panose="02000504050000020004"/>
              </a:rPr>
              <a:t>Robust Network Protection</a:t>
            </a:r>
          </a:p>
          <a:p>
            <a:r>
              <a:rPr lang="en-US" sz="1800" dirty="0">
                <a:latin typeface="Gotham" panose="02000504050000020004"/>
              </a:rPr>
              <a:t>Comprehensive Patch/Version Management</a:t>
            </a:r>
          </a:p>
          <a:p>
            <a:r>
              <a:rPr lang="en-US" sz="1800" dirty="0">
                <a:latin typeface="Gotham" panose="02000504050000020004"/>
              </a:rPr>
              <a:t>Rugged Design</a:t>
            </a:r>
          </a:p>
          <a:p>
            <a:r>
              <a:rPr lang="en-US" sz="1800" dirty="0">
                <a:latin typeface="Gotham" panose="02000504050000020004"/>
              </a:rPr>
              <a:t>Power over Ethernet</a:t>
            </a:r>
          </a:p>
          <a:p>
            <a:r>
              <a:rPr lang="en-US" sz="1800" dirty="0">
                <a:latin typeface="Gotham" panose="02000504050000020004"/>
              </a:rPr>
              <a:t>Revision-Controlled Components</a:t>
            </a:r>
          </a:p>
          <a:p>
            <a:r>
              <a:rPr lang="en-US" sz="1800" dirty="0">
                <a:latin typeface="Gotham" panose="02000504050000020004"/>
              </a:rPr>
              <a:t>Optional Carrying Case</a:t>
            </a:r>
          </a:p>
          <a:p>
            <a:endParaRPr lang="en-US" sz="2400" dirty="0">
              <a:latin typeface="Gotham" panose="02000504050000020004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9B307C7-D290-4B18-B86F-00FCBF2C4463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2400" dirty="0">
                <a:latin typeface="Gotham" panose="02000504050000020004"/>
              </a:rPr>
              <a:t>Chassis Specifications</a:t>
            </a:r>
          </a:p>
          <a:p>
            <a:r>
              <a:rPr lang="en-US" sz="1800" dirty="0">
                <a:latin typeface="Gotham" panose="02000504050000020004"/>
              </a:rPr>
              <a:t>20W Power Consumption</a:t>
            </a:r>
          </a:p>
          <a:p>
            <a:r>
              <a:rPr lang="en-US" sz="1800" dirty="0">
                <a:latin typeface="Gotham" panose="02000504050000020004"/>
              </a:rPr>
              <a:t>IEEE 802.3at Compliant</a:t>
            </a:r>
          </a:p>
          <a:p>
            <a:r>
              <a:rPr lang="en-US" sz="1800" dirty="0">
                <a:latin typeface="Gotham" panose="02000504050000020004"/>
              </a:rPr>
              <a:t>12 VD +/- 5%</a:t>
            </a:r>
          </a:p>
          <a:p>
            <a:r>
              <a:rPr lang="en-US" sz="1800" dirty="0">
                <a:latin typeface="Gotham" panose="02000504050000020004"/>
              </a:rPr>
              <a:t>15” (wide) x 9.5” (high) x 1.5” (deep)</a:t>
            </a:r>
          </a:p>
          <a:p>
            <a:r>
              <a:rPr lang="en-US" sz="1800" dirty="0">
                <a:latin typeface="Gotham" panose="02000504050000020004"/>
              </a:rPr>
              <a:t>6.0lbs (2.7 kg) / 15lbs (6.8 kg) in Protective Case</a:t>
            </a:r>
          </a:p>
          <a:p>
            <a:r>
              <a:rPr lang="en-US" sz="1800" dirty="0">
                <a:latin typeface="Gotham" panose="02000504050000020004"/>
              </a:rPr>
              <a:t>Rugged Aircraft-Grade 0.062” 5052-H32 Aluminum Construction</a:t>
            </a:r>
          </a:p>
          <a:p>
            <a:r>
              <a:rPr lang="en-US" sz="1800" dirty="0">
                <a:latin typeface="Gotham" panose="02000504050000020004"/>
              </a:rPr>
              <a:t>Integrated Multi-Touch Panel Interface</a:t>
            </a:r>
          </a:p>
          <a:p>
            <a:r>
              <a:rPr lang="en-US" sz="1800" dirty="0">
                <a:latin typeface="Gotham" panose="02000504050000020004"/>
              </a:rPr>
              <a:t>Fully Configurable Peripheral Ports for Human Interface Devices (HID) or Secondary Authentication</a:t>
            </a:r>
          </a:p>
          <a:p>
            <a:r>
              <a:rPr lang="en-US" sz="1800" dirty="0">
                <a:latin typeface="Gotham" panose="02000504050000020004"/>
              </a:rPr>
              <a:t>Integrated Stand for Easy Viewing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D329F5-E702-4E5B-A813-4D8C3663A2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otham" panose="02000504050000020004"/>
              </a:rPr>
              <a:t>CPZ-156T Specifications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4842B0E4-6C37-4496-BA30-FD2D70092C4F}"/>
              </a:ext>
            </a:extLst>
          </p:cNvPr>
          <p:cNvSpPr txBox="1">
            <a:spLocks/>
          </p:cNvSpPr>
          <p:nvPr/>
        </p:nvSpPr>
        <p:spPr>
          <a:xfrm>
            <a:off x="6096000" y="1825625"/>
            <a:ext cx="5257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latin typeface="Gotham" panose="02000504050000020004" pitchFamily="2" charset="0"/>
            </a:endParaRPr>
          </a:p>
        </p:txBody>
      </p:sp>
      <p:sp>
        <p:nvSpPr>
          <p:cNvPr id="6" name="Arrow: Left 5">
            <a:hlinkClick r:id="rId2" action="ppaction://hlinksldjump"/>
            <a:extLst>
              <a:ext uri="{FF2B5EF4-FFF2-40B4-BE49-F238E27FC236}">
                <a16:creationId xmlns:a16="http://schemas.microsoft.com/office/drawing/2014/main" id="{AB23817E-D70E-4BA5-9F4B-8A9CDE83C074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94963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FD61E-0979-4CD6-8539-25398D224B5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Gotham" panose="02000504050000020004" pitchFamily="2" charset="0"/>
              </a:rPr>
              <a:t>Zero Client Specifications</a:t>
            </a:r>
          </a:p>
          <a:p>
            <a:r>
              <a:rPr lang="en-US" sz="1800" dirty="0" err="1">
                <a:latin typeface="Gotham" panose="02000504050000020004" pitchFamily="2" charset="0"/>
              </a:rPr>
              <a:t>Teradici</a:t>
            </a:r>
            <a:r>
              <a:rPr lang="en-US" sz="1800" dirty="0">
                <a:latin typeface="Gotham" panose="02000504050000020004" pitchFamily="2" charset="0"/>
              </a:rPr>
              <a:t> TERA2321 PCoIP</a:t>
            </a:r>
          </a:p>
          <a:p>
            <a:r>
              <a:rPr lang="en-US" sz="1800" dirty="0">
                <a:latin typeface="Gotham" panose="02000504050000020004" pitchFamily="2" charset="0"/>
              </a:rPr>
              <a:t>32MB Flash (Firmware)</a:t>
            </a:r>
          </a:p>
          <a:p>
            <a:r>
              <a:rPr lang="en-US" sz="1800" dirty="0">
                <a:latin typeface="Gotham" panose="02000504050000020004" pitchFamily="2" charset="0"/>
              </a:rPr>
              <a:t>512MB DDR3</a:t>
            </a:r>
          </a:p>
          <a:p>
            <a:r>
              <a:rPr lang="en-US" sz="1800" dirty="0">
                <a:latin typeface="Gotham" panose="02000504050000020004" pitchFamily="2" charset="0"/>
              </a:rPr>
              <a:t>VMware Ready</a:t>
            </a:r>
          </a:p>
          <a:p>
            <a:r>
              <a:rPr lang="en-US" sz="1800" dirty="0">
                <a:latin typeface="Gotham" panose="02000504050000020004" pitchFamily="2" charset="0"/>
              </a:rPr>
              <a:t>PCoIP Connected</a:t>
            </a:r>
          </a:p>
          <a:p>
            <a:r>
              <a:rPr lang="en-US" sz="1800" dirty="0">
                <a:latin typeface="Gotham" panose="02000504050000020004" pitchFamily="2" charset="0"/>
              </a:rPr>
              <a:t>(2) USB 2.0 for HID</a:t>
            </a:r>
          </a:p>
          <a:p>
            <a:r>
              <a:rPr lang="en-US" sz="1800" dirty="0">
                <a:latin typeface="Gotham" panose="02000504050000020004" pitchFamily="2" charset="0"/>
              </a:rPr>
              <a:t>Networking: 10/100/1000 Base-T</a:t>
            </a:r>
          </a:p>
          <a:p>
            <a:r>
              <a:rPr lang="en-US" sz="1800" dirty="0">
                <a:latin typeface="Gotham" panose="02000504050000020004" pitchFamily="2" charset="0"/>
              </a:rPr>
              <a:t>IEEE 802.3at Compliant</a:t>
            </a:r>
          </a:p>
          <a:p>
            <a:r>
              <a:rPr lang="en-US" sz="1800" dirty="0">
                <a:latin typeface="Gotham" panose="02000504050000020004" pitchFamily="2" charset="0"/>
              </a:rPr>
              <a:t>12 Pin Push/Pull Ethernet</a:t>
            </a:r>
          </a:p>
          <a:p>
            <a:r>
              <a:rPr lang="en-US" sz="1800" dirty="0">
                <a:latin typeface="Gotham" panose="02000504050000020004" pitchFamily="2" charset="0"/>
              </a:rPr>
              <a:t>6 Pin Push/Pull Peripheral Port</a:t>
            </a:r>
            <a:endParaRPr lang="en-US" sz="1600" dirty="0">
              <a:latin typeface="Gotham" panose="02000504050000020004" pitchFamily="2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E2258D-EB31-4D1D-9F77-8F1D56CDE7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35305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200" dirty="0">
                <a:latin typeface="Gotham" panose="02000504050000020004" pitchFamily="2" charset="0"/>
              </a:rPr>
              <a:t>Display/Touch Screen Specifications</a:t>
            </a:r>
          </a:p>
          <a:p>
            <a:r>
              <a:rPr lang="en-US" sz="1800" dirty="0">
                <a:latin typeface="Gotham" panose="02000504050000020004" pitchFamily="2" charset="0"/>
              </a:rPr>
              <a:t>High Quality 15.6” LED Backlit TFT LCD w/Antiglare Hard Coating</a:t>
            </a:r>
          </a:p>
          <a:p>
            <a:r>
              <a:rPr lang="en-US" sz="1800" dirty="0">
                <a:latin typeface="Gotham" panose="02000504050000020004" pitchFamily="2" charset="0"/>
              </a:rPr>
              <a:t>Borosilicate Strengthened Cover Glass</a:t>
            </a:r>
          </a:p>
          <a:p>
            <a:r>
              <a:rPr lang="en-US" sz="1800" dirty="0">
                <a:latin typeface="Gotham" panose="02000504050000020004" pitchFamily="2" charset="0"/>
              </a:rPr>
              <a:t>13.5” x 7.6” (344mm x 194mm) Active Area</a:t>
            </a:r>
          </a:p>
          <a:p>
            <a:r>
              <a:rPr lang="en-US" sz="1800" dirty="0">
                <a:latin typeface="Gotham" panose="02000504050000020004" pitchFamily="2" charset="0"/>
              </a:rPr>
              <a:t>300cd/m2 typical</a:t>
            </a:r>
          </a:p>
          <a:p>
            <a:r>
              <a:rPr lang="en-US" sz="1800" dirty="0">
                <a:latin typeface="Gotham" panose="02000504050000020004" pitchFamily="2" charset="0"/>
              </a:rPr>
              <a:t>1920 x 1080 Resolution</a:t>
            </a:r>
          </a:p>
          <a:p>
            <a:r>
              <a:rPr lang="en-US" sz="1800" dirty="0">
                <a:latin typeface="Gotham" panose="02000504050000020004" pitchFamily="2" charset="0"/>
              </a:rPr>
              <a:t>Conductive Stylus/Finger with 0G Op Force</a:t>
            </a:r>
          </a:p>
          <a:p>
            <a:endParaRPr lang="en-US" sz="1800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120965-AFD3-498A-92CB-0E51B4F15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Gotham" panose="02000504050000020004"/>
              </a:rPr>
              <a:t>CPZ-156T Specifications</a:t>
            </a:r>
          </a:p>
        </p:txBody>
      </p:sp>
      <p:sp>
        <p:nvSpPr>
          <p:cNvPr id="5" name="Arrow: Left 4">
            <a:hlinkClick r:id="rId2" action="ppaction://hlinksldjump"/>
            <a:extLst>
              <a:ext uri="{FF2B5EF4-FFF2-40B4-BE49-F238E27FC236}">
                <a16:creationId xmlns:a16="http://schemas.microsoft.com/office/drawing/2014/main" id="{5BA7B2D6-D479-49CA-AA6C-47FC038E11C3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/>
          </a:p>
        </p:txBody>
      </p:sp>
    </p:spTree>
    <p:extLst>
      <p:ext uri="{BB962C8B-B14F-4D97-AF65-F5344CB8AC3E}">
        <p14:creationId xmlns:p14="http://schemas.microsoft.com/office/powerpoint/2010/main" val="37220199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32C7-3F2B-4C42-9FDE-9C2378EFF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cs typeface="Arial" panose="020B0604020202020204" pitchFamily="34" charset="0"/>
              </a:rPr>
              <a:t>Complete Rack Solutions</a:t>
            </a:r>
            <a:endParaRPr lang="en-US" b="1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1A31F37-4C92-4780-898B-001478C51A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5886450" cy="4351338"/>
          </a:xfrm>
        </p:spPr>
        <p:txBody>
          <a:bodyPr/>
          <a:lstStyle/>
          <a:p>
            <a:r>
              <a:rPr lang="en-US" sz="2400" dirty="0"/>
              <a:t>User Definable Configurations</a:t>
            </a:r>
          </a:p>
          <a:p>
            <a:r>
              <a:rPr lang="en-US" sz="2400" dirty="0"/>
              <a:t>Fully Configured for Plug &amp; Play</a:t>
            </a:r>
          </a:p>
          <a:p>
            <a:r>
              <a:rPr lang="en-US" sz="2400" dirty="0"/>
              <a:t>Global AC or DC Power</a:t>
            </a:r>
          </a:p>
          <a:p>
            <a:r>
              <a:rPr lang="en-US" sz="2400" dirty="0"/>
              <a:t>MIL-STD’s 810G, 901D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3E16FB6-F669-4487-A5B9-A68A43F537C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79638" y="1793290"/>
            <a:ext cx="4603898" cy="42810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Arrow: Left 4">
            <a:hlinkClick r:id="rId3" action="ppaction://hlinksldjump"/>
            <a:extLst>
              <a:ext uri="{FF2B5EF4-FFF2-40B4-BE49-F238E27FC236}">
                <a16:creationId xmlns:a16="http://schemas.microsoft.com/office/drawing/2014/main" id="{2F864210-B557-46B0-82A1-E175C4582D50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6398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32C7-3F2B-4C42-9FDE-9C2378EFF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otham" panose="02000504050000020004"/>
              </a:rPr>
              <a:t>Computers and Servers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1A31F37-4C92-4780-898B-001478C51A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5257800" cy="457641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otham" panose="02000504050000020004"/>
              </a:rPr>
              <a:t>Rugged Rackmount Computers</a:t>
            </a:r>
          </a:p>
          <a:p>
            <a:r>
              <a:rPr lang="en-US" sz="2400" dirty="0">
                <a:latin typeface="Gotham" panose="02000504050000020004"/>
              </a:rPr>
              <a:t>Light Industrial for Benign Environments</a:t>
            </a:r>
          </a:p>
          <a:p>
            <a:r>
              <a:rPr lang="en-US" sz="2400" dirty="0">
                <a:latin typeface="Gotham" panose="02000504050000020004"/>
              </a:rPr>
              <a:t>Commercial Towers Systems</a:t>
            </a:r>
          </a:p>
          <a:p>
            <a:r>
              <a:rPr lang="en-US" sz="2400" dirty="0">
                <a:latin typeface="Gotham" panose="02000504050000020004"/>
              </a:rPr>
              <a:t>Mission Computers</a:t>
            </a:r>
          </a:p>
          <a:p>
            <a:r>
              <a:rPr lang="en-US" sz="2400" dirty="0">
                <a:latin typeface="Gotham" panose="02000504050000020004"/>
              </a:rPr>
              <a:t>Full Revision Control and Configuration Management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DB9FF0F-FA73-4A31-AB1A-354F98B9A67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15789" y="2148812"/>
            <a:ext cx="2084415" cy="1563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C71A7A3-E9EA-44E6-88E7-4B81338B31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951" y="3910980"/>
            <a:ext cx="2084415" cy="156331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BF23101-A228-497A-94D7-AE5C21B1EB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5675" y="1557786"/>
            <a:ext cx="2080446" cy="1182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6BD3D7-2DA7-4A39-8FEB-52D22B3EA92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22572" y="4950624"/>
            <a:ext cx="2236070" cy="14514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DFC870-62E5-4F71-88EE-BF4F0923F6C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5675" y="3034327"/>
            <a:ext cx="2067926" cy="18026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Arrow: Left 9">
            <a:hlinkClick r:id="rId7" action="ppaction://hlinksldjump"/>
            <a:extLst>
              <a:ext uri="{FF2B5EF4-FFF2-40B4-BE49-F238E27FC236}">
                <a16:creationId xmlns:a16="http://schemas.microsoft.com/office/drawing/2014/main" id="{755721D5-4436-4F28-B103-50DDFFB122FF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2404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4F9B5CA7-416E-4D5E-A577-9C8579859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otham" panose="02000504050000020004"/>
              </a:rPr>
              <a:t>Monitors &amp; Keyboards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A1A31F37-4C92-4780-898B-001478C51AC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06750"/>
            <a:ext cx="5629275" cy="4351338"/>
          </a:xfrm>
        </p:spPr>
        <p:txBody>
          <a:bodyPr/>
          <a:lstStyle/>
          <a:p>
            <a:r>
              <a:rPr lang="en-US" dirty="0">
                <a:latin typeface="Gotham" panose="02000504050000020004"/>
              </a:rPr>
              <a:t>LCD Displays and Keyboards</a:t>
            </a:r>
          </a:p>
          <a:p>
            <a:pPr lvl="1"/>
            <a:r>
              <a:rPr lang="en-US" dirty="0">
                <a:latin typeface="Gotham" panose="02000504050000020004"/>
              </a:rPr>
              <a:t>Panel Mount and Rackmount</a:t>
            </a:r>
          </a:p>
          <a:p>
            <a:pPr lvl="1"/>
            <a:r>
              <a:rPr lang="en-US" dirty="0">
                <a:latin typeface="Gotham" panose="02000504050000020004"/>
              </a:rPr>
              <a:t>Single Screen and Multi-Screen</a:t>
            </a:r>
          </a:p>
          <a:p>
            <a:pPr lvl="1"/>
            <a:r>
              <a:rPr lang="en-US" dirty="0">
                <a:latin typeface="Gotham" panose="02000504050000020004"/>
              </a:rPr>
              <a:t>AC and DC Voltage Options</a:t>
            </a:r>
          </a:p>
          <a:p>
            <a:pPr lvl="1"/>
            <a:r>
              <a:rPr lang="en-US" dirty="0">
                <a:latin typeface="Gotham" panose="02000504050000020004"/>
              </a:rPr>
              <a:t>Multiple Options to Include NVIS, Touch Screen and Direct Sunlight Readable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74151A-60CD-4720-9126-A461AB61EC5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81276" y="1690689"/>
            <a:ext cx="2202531" cy="1465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9332660-7147-47B1-92D4-56BB0E22F3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2260" y="1690689"/>
            <a:ext cx="2441787" cy="14657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BC9AC8E-D3FF-4911-A8A8-6D5D5AC7646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3041" y="3499916"/>
            <a:ext cx="2259278" cy="16673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29FB2E5-110D-4546-8CC7-EE88415D179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30919" y="4969816"/>
            <a:ext cx="2188188" cy="1641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539C2B5-B83A-4F2A-8E07-C1C18F134B9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579" y="4333613"/>
            <a:ext cx="1751962" cy="1641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Arrow: Left 11">
            <a:hlinkClick r:id="rId7" action="ppaction://hlinksldjump"/>
            <a:extLst>
              <a:ext uri="{FF2B5EF4-FFF2-40B4-BE49-F238E27FC236}">
                <a16:creationId xmlns:a16="http://schemas.microsoft.com/office/drawing/2014/main" id="{59B144F1-2C79-4DAB-863F-4C7B28CED8EC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93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6153C-213C-4110-8FB2-EFA3C61A4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latin typeface="Gotham" panose="02000504050000020004"/>
              </a:rPr>
              <a:t>Enhanced Micro Data Link System (EMDLS)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8A3D1-94A1-4001-83D2-256BC95883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300831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otham" panose="02000504050000020004"/>
              </a:rPr>
              <a:t>Full Duplex (UPL &amp; DNL)</a:t>
            </a:r>
          </a:p>
          <a:p>
            <a:r>
              <a:rPr lang="en-US" sz="2400" dirty="0">
                <a:latin typeface="Gotham" panose="02000504050000020004"/>
              </a:rPr>
              <a:t>60km Max Range</a:t>
            </a:r>
          </a:p>
          <a:p>
            <a:r>
              <a:rPr lang="en-US" sz="2400" dirty="0">
                <a:latin typeface="Gotham" panose="02000504050000020004"/>
              </a:rPr>
              <a:t>Size/Weight dependent on Video Encoder and Case</a:t>
            </a:r>
          </a:p>
          <a:p>
            <a:pPr lvl="1"/>
            <a:r>
              <a:rPr lang="en-US" sz="2000" dirty="0">
                <a:latin typeface="Gotham" panose="02000504050000020004"/>
              </a:rPr>
              <a:t>0.13lbs (60g) </a:t>
            </a:r>
          </a:p>
          <a:p>
            <a:pPr lvl="1"/>
            <a:r>
              <a:rPr lang="en-US" sz="2000" dirty="0">
                <a:latin typeface="Gotham" panose="02000504050000020004"/>
              </a:rPr>
              <a:t>2.4” x 2.05” x 0.79” (61mm x 52mm x 20mm)</a:t>
            </a:r>
          </a:p>
          <a:p>
            <a:r>
              <a:rPr lang="en-US" sz="2400" dirty="0">
                <a:latin typeface="Gotham" panose="02000504050000020004"/>
              </a:rPr>
              <a:t>10-12W Power Consumption</a:t>
            </a:r>
          </a:p>
          <a:p>
            <a:r>
              <a:rPr lang="en-US" sz="2400" dirty="0" err="1">
                <a:latin typeface="Gotham" panose="02000504050000020004"/>
              </a:rPr>
              <a:t>Transec</a:t>
            </a:r>
            <a:r>
              <a:rPr lang="en-US" sz="2400" dirty="0">
                <a:latin typeface="Gotham" panose="02000504050000020004"/>
              </a:rPr>
              <a:t> </a:t>
            </a:r>
            <a:r>
              <a:rPr lang="en-US" sz="2400" dirty="0" err="1">
                <a:latin typeface="Gotham" panose="02000504050000020004"/>
              </a:rPr>
              <a:t>Comsec</a:t>
            </a:r>
            <a:endParaRPr lang="en-US" sz="2400" dirty="0">
              <a:latin typeface="Gotham" panose="02000504050000020004"/>
            </a:endParaRPr>
          </a:p>
          <a:p>
            <a:r>
              <a:rPr lang="en-US" sz="2400" dirty="0">
                <a:latin typeface="Gotham" panose="02000504050000020004"/>
              </a:rPr>
              <a:t>Relay Operation Capable</a:t>
            </a:r>
          </a:p>
          <a:p>
            <a:endParaRPr lang="en-US" sz="2400" dirty="0">
              <a:latin typeface="Gotham" panose="02000504050000020004"/>
            </a:endParaRPr>
          </a:p>
        </p:txBody>
      </p:sp>
      <p:pic>
        <p:nvPicPr>
          <p:cNvPr id="2050" name="Picture 2" descr="https://cp-techusa.com/wp-content/uploads/2019/08/m2dls.png">
            <a:hlinkClick r:id="rId2" action="ppaction://hlinksldjump"/>
            <a:extLst>
              <a:ext uri="{FF2B5EF4-FFF2-40B4-BE49-F238E27FC236}">
                <a16:creationId xmlns:a16="http://schemas.microsoft.com/office/drawing/2014/main" id="{3DB3FD72-C80B-4E38-927B-215CA4B265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59782" y="3512198"/>
            <a:ext cx="2726481" cy="128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Left 4">
            <a:hlinkClick r:id="rId2" action="ppaction://hlinksldjump"/>
            <a:extLst>
              <a:ext uri="{FF2B5EF4-FFF2-40B4-BE49-F238E27FC236}">
                <a16:creationId xmlns:a16="http://schemas.microsoft.com/office/drawing/2014/main" id="{829E3483-171B-46D2-875D-4A286049A305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A picture containing cake, sitting, circuit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A388C492-8692-4E40-9F5D-536FC7D8B103}"/>
              </a:ext>
            </a:extLst>
          </p:cNvPr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736126" y="4835567"/>
            <a:ext cx="2290775" cy="1460676"/>
          </a:xfrm>
          <a:prstGeom prst="rect">
            <a:avLst/>
          </a:prstGeom>
        </p:spPr>
      </p:pic>
      <p:pic>
        <p:nvPicPr>
          <p:cNvPr id="7" name="Picture 6" descr="A picture containing cake, sitting, table, suitcase&#10;&#10;Description automatically generated">
            <a:extLst>
              <a:ext uri="{FF2B5EF4-FFF2-40B4-BE49-F238E27FC236}">
                <a16:creationId xmlns:a16="http://schemas.microsoft.com/office/drawing/2014/main" id="{05ED67EA-8B35-40A5-BBD5-D38EF5FBB5CA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022" y="994831"/>
            <a:ext cx="3816451" cy="2476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54583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D971A0-7980-4BC5-980C-963A0F0D6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27564" y="361951"/>
            <a:ext cx="9864436" cy="132873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Gotham" panose="02000504050000020004"/>
              </a:rPr>
              <a:t>Rugged Components and Rack Solutions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6E8E85-1F41-4A09-9A22-A4F0854902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1617" y="1780751"/>
            <a:ext cx="5347996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otham" panose="02000504050000020004"/>
                <a:hlinkClick r:id="rId2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Complete Rack Solutions</a:t>
            </a:r>
            <a:endParaRPr lang="en-US" sz="2400" dirty="0">
              <a:latin typeface="Gotham" panose="02000504050000020004"/>
            </a:endParaRPr>
          </a:p>
          <a:p>
            <a:r>
              <a:rPr lang="en-US" sz="2400" dirty="0">
                <a:latin typeface="Gotham" panose="02000504050000020004"/>
              </a:rPr>
              <a:t>Computers &amp; Servers (Mil-Std &amp; Industrial)</a:t>
            </a:r>
          </a:p>
          <a:p>
            <a:r>
              <a:rPr lang="en-US" sz="2400" dirty="0">
                <a:latin typeface="Gotham" panose="02000504050000020004"/>
              </a:rPr>
              <a:t>Keyboards &amp; Displays</a:t>
            </a:r>
          </a:p>
          <a:p>
            <a:r>
              <a:rPr lang="en-US" sz="2400" dirty="0">
                <a:latin typeface="Gotham" panose="02000504050000020004"/>
              </a:rPr>
              <a:t>Storage Arrays</a:t>
            </a:r>
          </a:p>
          <a:p>
            <a:r>
              <a:rPr lang="en-US" sz="2400" dirty="0">
                <a:latin typeface="Gotham" panose="02000504050000020004"/>
              </a:rPr>
              <a:t>Network Devices</a:t>
            </a:r>
          </a:p>
          <a:p>
            <a:r>
              <a:rPr lang="en-US" sz="2400" dirty="0" err="1">
                <a:latin typeface="Gotham" panose="02000504050000020004"/>
              </a:rPr>
              <a:t>SysCool</a:t>
            </a:r>
            <a:r>
              <a:rPr lang="en-US" sz="2400" dirty="0">
                <a:latin typeface="Gotham" panose="02000504050000020004"/>
              </a:rPr>
              <a:t>™ Technology </a:t>
            </a:r>
          </a:p>
          <a:p>
            <a:pPr marL="0" indent="0">
              <a:buNone/>
            </a:pPr>
            <a:endParaRPr lang="en-US" sz="2400" dirty="0">
              <a:latin typeface="Gotham" panose="02000504050000020004"/>
            </a:endParaRPr>
          </a:p>
          <a:p>
            <a:endParaRPr lang="en-US" sz="2400" dirty="0">
              <a:latin typeface="Gotham" panose="02000504050000020004"/>
            </a:endParaRPr>
          </a:p>
          <a:p>
            <a:endParaRPr lang="en-US" sz="2400" dirty="0">
              <a:latin typeface="Gotham" panose="02000504050000020004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6880E88-B190-4996-B650-5D95ECA5658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6218" y="4899560"/>
            <a:ext cx="2415171" cy="18027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CBE858E-5D5E-4834-A9E4-BDC6A6C94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5408" y="2741665"/>
            <a:ext cx="3447675" cy="17000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646299C-F458-4164-9763-7E45C166C35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3995" y="4967036"/>
            <a:ext cx="1836201" cy="17200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 descr="A circuit board&#10;&#10;Description automatically generated">
            <a:extLst>
              <a:ext uri="{FF2B5EF4-FFF2-40B4-BE49-F238E27FC236}">
                <a16:creationId xmlns:a16="http://schemas.microsoft.com/office/drawing/2014/main" id="{41574152-7FA3-4065-AD2F-1D97CD7E364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2712" y="4951838"/>
            <a:ext cx="2624341" cy="17504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 descr="A close up of a computer&#10;&#10;Description automatically generated">
            <a:extLst>
              <a:ext uri="{FF2B5EF4-FFF2-40B4-BE49-F238E27FC236}">
                <a16:creationId xmlns:a16="http://schemas.microsoft.com/office/drawing/2014/main" id="{A8C24785-DAD9-4B74-8882-CA77D9640F1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32803" y="1522347"/>
            <a:ext cx="2858141" cy="35060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5947220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44AAC-A558-42EE-B2BF-5AAE024282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Gotham" panose="02000504050000020004"/>
              </a:rPr>
              <a:t>Advanced Mini Link System (AMLS)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EE68C-9FEE-4535-A7A2-E6F8AA5AC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591425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Gotham" panose="02000504050000020004"/>
              </a:rPr>
              <a:t>Full Duplex (UPL &amp; DNL)</a:t>
            </a:r>
          </a:p>
          <a:p>
            <a:r>
              <a:rPr lang="en-US" dirty="0">
                <a:latin typeface="Gotham" panose="02000504050000020004"/>
              </a:rPr>
              <a:t>150km Max Range</a:t>
            </a:r>
          </a:p>
          <a:p>
            <a:r>
              <a:rPr lang="en-US" dirty="0">
                <a:latin typeface="Gotham" panose="02000504050000020004"/>
              </a:rPr>
              <a:t>0.66lbs (300g)</a:t>
            </a:r>
          </a:p>
          <a:p>
            <a:r>
              <a:rPr lang="en-US" dirty="0">
                <a:latin typeface="Gotham" panose="02000504050000020004"/>
              </a:rPr>
              <a:t>1.06” x 3.74” x 4.53” (27mm x 95mm x 115mm)</a:t>
            </a:r>
          </a:p>
          <a:p>
            <a:r>
              <a:rPr lang="en-US" dirty="0">
                <a:latin typeface="Gotham" panose="02000504050000020004"/>
              </a:rPr>
              <a:t>23W Power Consumption</a:t>
            </a:r>
          </a:p>
          <a:p>
            <a:r>
              <a:rPr lang="en-US" dirty="0" err="1">
                <a:latin typeface="Gotham" panose="02000504050000020004"/>
              </a:rPr>
              <a:t>Transec</a:t>
            </a:r>
            <a:r>
              <a:rPr lang="en-US" dirty="0">
                <a:latin typeface="Gotham" panose="02000504050000020004"/>
              </a:rPr>
              <a:t> </a:t>
            </a:r>
            <a:r>
              <a:rPr lang="en-US" dirty="0" err="1">
                <a:latin typeface="Gotham" panose="02000504050000020004"/>
              </a:rPr>
              <a:t>Comsec</a:t>
            </a:r>
            <a:endParaRPr lang="en-US" dirty="0">
              <a:latin typeface="Gotham" panose="02000504050000020004"/>
            </a:endParaRPr>
          </a:p>
          <a:p>
            <a:r>
              <a:rPr lang="en-US" dirty="0">
                <a:latin typeface="Gotham" panose="02000504050000020004"/>
              </a:rPr>
              <a:t>H.264 Encode/Decode</a:t>
            </a:r>
          </a:p>
          <a:p>
            <a:r>
              <a:rPr lang="en-US" dirty="0">
                <a:latin typeface="Gotham" panose="02000504050000020004"/>
              </a:rPr>
              <a:t>Relay Operation Capable</a:t>
            </a:r>
          </a:p>
        </p:txBody>
      </p:sp>
      <p:pic>
        <p:nvPicPr>
          <p:cNvPr id="4098" name="Picture 2" descr="https://cp-techusa.com/wp-content/uploads/2019/09/AMLS.png">
            <a:hlinkClick r:id="rId2" action="ppaction://hlinksldjump"/>
            <a:extLst>
              <a:ext uri="{FF2B5EF4-FFF2-40B4-BE49-F238E27FC236}">
                <a16:creationId xmlns:a16="http://schemas.microsoft.com/office/drawing/2014/main" id="{5C05AF4E-E660-4D69-AF3B-C629C43606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18709" y="2178050"/>
            <a:ext cx="3435091" cy="2310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Left 4">
            <a:hlinkClick r:id="rId2" action="ppaction://hlinksldjump"/>
            <a:extLst>
              <a:ext uri="{FF2B5EF4-FFF2-40B4-BE49-F238E27FC236}">
                <a16:creationId xmlns:a16="http://schemas.microsoft.com/office/drawing/2014/main" id="{65B22371-E036-4B19-8EB9-AF22E13829D2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4951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FAC81-262F-411A-8568-8BAA8FE63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Gotham" panose="02000504050000020004"/>
              </a:rPr>
              <a:t>Integrated Data Link System (IDLS) MK-II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3557E6-CD6A-499A-835B-B14C4AF580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905750" cy="4351338"/>
          </a:xfrm>
        </p:spPr>
        <p:txBody>
          <a:bodyPr>
            <a:noAutofit/>
          </a:bodyPr>
          <a:lstStyle/>
          <a:p>
            <a:r>
              <a:rPr lang="en-US" dirty="0">
                <a:latin typeface="Gotham" panose="02000504050000020004"/>
              </a:rPr>
              <a:t>Full Duplex (UPL &amp; DNL)</a:t>
            </a:r>
          </a:p>
          <a:p>
            <a:r>
              <a:rPr lang="en-US" dirty="0">
                <a:latin typeface="Gotham" panose="02000504050000020004"/>
              </a:rPr>
              <a:t>250km Max Range</a:t>
            </a:r>
          </a:p>
          <a:p>
            <a:r>
              <a:rPr lang="en-US" dirty="0">
                <a:latin typeface="Gotham" panose="02000504050000020004"/>
              </a:rPr>
              <a:t>5.51lbs (2.5kg)</a:t>
            </a:r>
          </a:p>
          <a:p>
            <a:r>
              <a:rPr lang="en-US" dirty="0">
                <a:latin typeface="Gotham" panose="02000504050000020004"/>
              </a:rPr>
              <a:t>9.37” x 8.74” x 1.65” (238mm x 222mm x 42mm)</a:t>
            </a:r>
          </a:p>
          <a:p>
            <a:r>
              <a:rPr lang="en-US" dirty="0">
                <a:latin typeface="Gotham" panose="02000504050000020004"/>
              </a:rPr>
              <a:t>160W Power Consumption </a:t>
            </a:r>
          </a:p>
          <a:p>
            <a:r>
              <a:rPr lang="en-US" dirty="0" err="1">
                <a:latin typeface="Gotham" panose="02000504050000020004"/>
              </a:rPr>
              <a:t>Transec</a:t>
            </a:r>
            <a:r>
              <a:rPr lang="en-US" dirty="0">
                <a:latin typeface="Gotham" panose="02000504050000020004"/>
              </a:rPr>
              <a:t> </a:t>
            </a:r>
            <a:r>
              <a:rPr lang="en-US" dirty="0" err="1">
                <a:latin typeface="Gotham" panose="02000504050000020004"/>
              </a:rPr>
              <a:t>Comsec</a:t>
            </a:r>
            <a:endParaRPr lang="en-US" dirty="0">
              <a:latin typeface="Gotham" panose="02000504050000020004"/>
            </a:endParaRPr>
          </a:p>
          <a:p>
            <a:r>
              <a:rPr lang="en-US" dirty="0">
                <a:latin typeface="Gotham" panose="02000504050000020004"/>
              </a:rPr>
              <a:t>H.264 Encode/Decode</a:t>
            </a:r>
          </a:p>
          <a:p>
            <a:r>
              <a:rPr lang="en-US" dirty="0">
                <a:latin typeface="Gotham" panose="02000504050000020004"/>
              </a:rPr>
              <a:t>Relay Operation Capable</a:t>
            </a:r>
          </a:p>
        </p:txBody>
      </p:sp>
      <p:pic>
        <p:nvPicPr>
          <p:cNvPr id="3074" name="Picture 2" descr="https://cp-techusa.com/wp-content/uploads/2019/08/idls.png">
            <a:hlinkClick r:id="rId2" action="ppaction://hlinksldjump"/>
            <a:extLst>
              <a:ext uri="{FF2B5EF4-FFF2-40B4-BE49-F238E27FC236}">
                <a16:creationId xmlns:a16="http://schemas.microsoft.com/office/drawing/2014/main" id="{657BBD81-26FF-420B-903E-40DE121B8D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53213" y="1026320"/>
            <a:ext cx="4309188" cy="4309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Left 4">
            <a:hlinkClick r:id="rId2" action="ppaction://hlinksldjump"/>
            <a:extLst>
              <a:ext uri="{FF2B5EF4-FFF2-40B4-BE49-F238E27FC236}">
                <a16:creationId xmlns:a16="http://schemas.microsoft.com/office/drawing/2014/main" id="{D2EA8AFE-E515-4F39-8797-4ED814B2C399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87610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7E64F-6D69-4F91-90DD-954F910BD3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otham" panose="02000504050000020004"/>
              </a:rPr>
              <a:t>UHF/VHF Radio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B8D951-5FDD-42C9-8F78-DB5B453EAD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39125" cy="4351338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Gotham" panose="02000504050000020004"/>
              </a:rPr>
              <a:t>Full Duplex (UPL &amp; DNL)</a:t>
            </a:r>
          </a:p>
          <a:p>
            <a:r>
              <a:rPr lang="en-US" dirty="0">
                <a:latin typeface="Gotham" panose="02000504050000020004"/>
              </a:rPr>
              <a:t>250km Max Range</a:t>
            </a:r>
          </a:p>
          <a:p>
            <a:r>
              <a:rPr lang="en-US" dirty="0">
                <a:latin typeface="Gotham" panose="02000504050000020004"/>
              </a:rPr>
              <a:t>4.19lbs (1.9kg)</a:t>
            </a:r>
          </a:p>
          <a:p>
            <a:r>
              <a:rPr lang="en-US" dirty="0">
                <a:latin typeface="Gotham" panose="02000504050000020004"/>
              </a:rPr>
              <a:t>10.28” x 6.1” x 1.92” (261mm x 155mm x 49mm)</a:t>
            </a:r>
          </a:p>
          <a:p>
            <a:r>
              <a:rPr lang="en-US" dirty="0">
                <a:latin typeface="Gotham" panose="02000504050000020004"/>
              </a:rPr>
              <a:t>150W Power Consumption</a:t>
            </a:r>
          </a:p>
          <a:p>
            <a:r>
              <a:rPr lang="en-US" dirty="0" err="1">
                <a:latin typeface="Gotham" panose="02000504050000020004"/>
              </a:rPr>
              <a:t>Transec</a:t>
            </a:r>
            <a:r>
              <a:rPr lang="en-US" dirty="0">
                <a:latin typeface="Gotham" panose="02000504050000020004"/>
              </a:rPr>
              <a:t> </a:t>
            </a:r>
            <a:r>
              <a:rPr lang="en-US" dirty="0" err="1">
                <a:latin typeface="Gotham" panose="02000504050000020004"/>
              </a:rPr>
              <a:t>Comsec</a:t>
            </a:r>
            <a:endParaRPr lang="en-US" dirty="0">
              <a:latin typeface="Gotham" panose="02000504050000020004"/>
            </a:endParaRPr>
          </a:p>
          <a:p>
            <a:r>
              <a:rPr lang="en-US" dirty="0">
                <a:latin typeface="Gotham" panose="02000504050000020004"/>
              </a:rPr>
              <a:t>VoIP Capable</a:t>
            </a:r>
          </a:p>
          <a:p>
            <a:r>
              <a:rPr lang="en-US" dirty="0">
                <a:latin typeface="Gotham" panose="02000504050000020004"/>
              </a:rPr>
              <a:t>ATC Radio Comm</a:t>
            </a:r>
          </a:p>
          <a:p>
            <a:r>
              <a:rPr lang="en-US" dirty="0">
                <a:latin typeface="Gotham" panose="02000504050000020004"/>
              </a:rPr>
              <a:t>Wide frequency transceiver – 30-512MHz</a:t>
            </a:r>
          </a:p>
        </p:txBody>
      </p:sp>
      <p:pic>
        <p:nvPicPr>
          <p:cNvPr id="5122" name="Picture 2" descr="https://cp-techusa.com/wp-content/uploads/2019/08/uvr.png">
            <a:hlinkClick r:id="rId2" action="ppaction://hlinksldjump"/>
            <a:extLst>
              <a:ext uri="{FF2B5EF4-FFF2-40B4-BE49-F238E27FC236}">
                <a16:creationId xmlns:a16="http://schemas.microsoft.com/office/drawing/2014/main" id="{013C328F-27A0-4090-A8B8-9ABE0D8F7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35916" y="1026320"/>
            <a:ext cx="4049486" cy="4049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Left 4">
            <a:hlinkClick r:id="rId2" action="ppaction://hlinksldjump"/>
            <a:extLst>
              <a:ext uri="{FF2B5EF4-FFF2-40B4-BE49-F238E27FC236}">
                <a16:creationId xmlns:a16="http://schemas.microsoft.com/office/drawing/2014/main" id="{FD94F456-02AC-482C-B0B4-29954D042257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6033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F197EF-D833-46A1-BA4D-FA03C22B52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>
                <a:latin typeface="Gotham" panose="02000504050000020004"/>
              </a:rPr>
              <a:t> Secondary Link &amp; FTS UHF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1B1F3C-8688-461D-BD48-866D860D9F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159723" cy="4351338"/>
          </a:xfrm>
        </p:spPr>
        <p:txBody>
          <a:bodyPr>
            <a:normAutofit/>
          </a:bodyPr>
          <a:lstStyle/>
          <a:p>
            <a:r>
              <a:rPr lang="en-US" dirty="0">
                <a:latin typeface="Gotham" panose="02000504050000020004"/>
              </a:rPr>
              <a:t>Half Duplex</a:t>
            </a:r>
          </a:p>
          <a:p>
            <a:r>
              <a:rPr lang="en-US" dirty="0">
                <a:latin typeface="Gotham" panose="02000504050000020004"/>
              </a:rPr>
              <a:t>250km Max Range</a:t>
            </a:r>
          </a:p>
          <a:p>
            <a:r>
              <a:rPr lang="en-US" dirty="0">
                <a:latin typeface="Gotham" panose="02000504050000020004"/>
              </a:rPr>
              <a:t>0.13lbs (60g)</a:t>
            </a:r>
          </a:p>
          <a:p>
            <a:r>
              <a:rPr lang="en-US" dirty="0">
                <a:latin typeface="Gotham" panose="02000504050000020004"/>
              </a:rPr>
              <a:t>0.67” x 1.61” x 2.76” (17mm x 41mm x 70mm)</a:t>
            </a:r>
          </a:p>
          <a:p>
            <a:r>
              <a:rPr lang="en-US" dirty="0">
                <a:latin typeface="Gotham" panose="02000504050000020004"/>
              </a:rPr>
              <a:t>&lt;1W Power Consumption</a:t>
            </a:r>
          </a:p>
          <a:p>
            <a:r>
              <a:rPr lang="en-US" dirty="0" err="1">
                <a:latin typeface="Gotham" panose="02000504050000020004"/>
              </a:rPr>
              <a:t>Transec</a:t>
            </a:r>
            <a:r>
              <a:rPr lang="en-US" dirty="0">
                <a:latin typeface="Gotham" panose="02000504050000020004"/>
              </a:rPr>
              <a:t> </a:t>
            </a:r>
            <a:r>
              <a:rPr lang="en-US" dirty="0" err="1">
                <a:latin typeface="Gotham" panose="02000504050000020004"/>
              </a:rPr>
              <a:t>Comsec</a:t>
            </a:r>
            <a:endParaRPr lang="en-US" dirty="0">
              <a:latin typeface="Gotham" panose="02000504050000020004"/>
            </a:endParaRPr>
          </a:p>
          <a:p>
            <a:r>
              <a:rPr lang="en-US" dirty="0">
                <a:latin typeface="Gotham" panose="02000504050000020004"/>
              </a:rPr>
              <a:t>FTS Capable</a:t>
            </a:r>
          </a:p>
          <a:p>
            <a:r>
              <a:rPr lang="en-US" dirty="0">
                <a:latin typeface="Gotham" panose="02000504050000020004"/>
              </a:rPr>
              <a:t>Secondary Link system for AMLS and IDLS Mk.2</a:t>
            </a:r>
          </a:p>
        </p:txBody>
      </p:sp>
      <p:pic>
        <p:nvPicPr>
          <p:cNvPr id="6146" name="Picture 2" descr="https://cp-techusa.com/wp-content/uploads/2019/08/2nduhf.png">
            <a:hlinkClick r:id="rId2" action="ppaction://hlinksldjump"/>
            <a:extLst>
              <a:ext uri="{FF2B5EF4-FFF2-40B4-BE49-F238E27FC236}">
                <a16:creationId xmlns:a16="http://schemas.microsoft.com/office/drawing/2014/main" id="{86646883-E297-4424-B58E-661D39AF5B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97483" y="1387475"/>
            <a:ext cx="3144416" cy="31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rrow: Left 4">
            <a:hlinkClick r:id="rId2" action="ppaction://hlinksldjump"/>
            <a:extLst>
              <a:ext uri="{FF2B5EF4-FFF2-40B4-BE49-F238E27FC236}">
                <a16:creationId xmlns:a16="http://schemas.microsoft.com/office/drawing/2014/main" id="{2CE6138C-DA7F-402F-A6FE-99AEFB0020C6}"/>
              </a:ext>
            </a:extLst>
          </p:cNvPr>
          <p:cNvSpPr/>
          <p:nvPr/>
        </p:nvSpPr>
        <p:spPr>
          <a:xfrm>
            <a:off x="9638524" y="6176963"/>
            <a:ext cx="668808" cy="549783"/>
          </a:xfrm>
          <a:prstGeom prst="leftArrow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839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4479F-5018-41F7-9EF2-E6B2D2E5C5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latin typeface="Gotham" panose="02000504050000020004"/>
              </a:rPr>
              <a:t>System Integration &amp; Complete Solutions</a:t>
            </a:r>
          </a:p>
        </p:txBody>
      </p:sp>
      <p:pic>
        <p:nvPicPr>
          <p:cNvPr id="5" name="Picture 4" descr="A close up of electronics&#10;&#10;Description automatically generated">
            <a:hlinkClick r:id="rId2" action="ppaction://hlinksldjump"/>
            <a:extLst>
              <a:ext uri="{FF2B5EF4-FFF2-40B4-BE49-F238E27FC236}">
                <a16:creationId xmlns:a16="http://schemas.microsoft.com/office/drawing/2014/main" id="{07499E42-8D3A-40E4-AFC4-46E19DA3BC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91277" y="1538078"/>
            <a:ext cx="2176003" cy="23588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 descr="A close up of a computer&#10;&#10;Description automatically generated">
            <a:extLst>
              <a:ext uri="{FF2B5EF4-FFF2-40B4-BE49-F238E27FC236}">
                <a16:creationId xmlns:a16="http://schemas.microsoft.com/office/drawing/2014/main" id="{7672CD72-34D4-4266-B75B-4D214042E6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62990" y="1629081"/>
            <a:ext cx="2960088" cy="2267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69AEE1F-6DFD-4752-85C3-9F1FC9937003}"/>
              </a:ext>
            </a:extLst>
          </p:cNvPr>
          <p:cNvSpPr txBox="1">
            <a:spLocks/>
          </p:cNvSpPr>
          <p:nvPr/>
        </p:nvSpPr>
        <p:spPr>
          <a:xfrm>
            <a:off x="299240" y="1771596"/>
            <a:ext cx="556971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latin typeface="Gotham" panose="02000504050000020004"/>
              </a:rPr>
              <a:t>Modified Off The Shelf (MOTS)</a:t>
            </a:r>
          </a:p>
          <a:p>
            <a:r>
              <a:rPr lang="en-US" sz="2000" dirty="0">
                <a:latin typeface="Gotham" panose="02000504050000020004"/>
              </a:rPr>
              <a:t>In House Non-Recurring Engineering (NRE) &amp; SOLIDWORKS 3D design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en-US" sz="2000" dirty="0">
                <a:latin typeface="Gotham" panose="02000504050000020004"/>
                <a:hlinkClick r:id="rId5" action="ppaction://hlinksldjump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Portable Systems</a:t>
            </a:r>
            <a:endParaRPr lang="en-US" sz="2000" dirty="0">
              <a:latin typeface="Gotham" panose="02000504050000020004"/>
            </a:endParaRP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endParaRPr lang="en-US" sz="2000" dirty="0">
              <a:latin typeface="Gotham" panose="02000504050000020004"/>
            </a:endParaRPr>
          </a:p>
        </p:txBody>
      </p:sp>
      <p:pic>
        <p:nvPicPr>
          <p:cNvPr id="4" name="Picture 3" descr="A close up of a monitor&#10;&#10;Description automatically generated">
            <a:extLst>
              <a:ext uri="{FF2B5EF4-FFF2-40B4-BE49-F238E27FC236}">
                <a16:creationId xmlns:a16="http://schemas.microsoft.com/office/drawing/2014/main" id="{42D3A613-7140-47D4-ACF6-3467B4D22FE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19" t="29666" r="4904" b="16833"/>
          <a:stretch/>
        </p:blipFill>
        <p:spPr>
          <a:xfrm>
            <a:off x="4576545" y="4329208"/>
            <a:ext cx="5366474" cy="21668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45C733F-56A3-4AAB-8C22-C809FC31E1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58952" y="3274353"/>
            <a:ext cx="2067926" cy="14804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1" name="Picture 10" descr="A picture containing accessory, sitting, cake, table&#10;&#10;Description automatically generated">
            <a:extLst>
              <a:ext uri="{FF2B5EF4-FFF2-40B4-BE49-F238E27FC236}">
                <a16:creationId xmlns:a16="http://schemas.microsoft.com/office/drawing/2014/main" id="{3161D943-58B0-43F7-9F93-63B131E8DCA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28" y="4670596"/>
            <a:ext cx="1929148" cy="182545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96127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E311D-6E39-4B2D-ADE9-FC1B01DA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Gotham"/>
              </a:rPr>
              <a:t>Complete Transit Case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C5ABC8-C451-4365-BAF5-12AC661E88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916648" cy="4351338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Gotham"/>
              </a:rPr>
              <a:t>Ground Control Stations</a:t>
            </a:r>
          </a:p>
          <a:p>
            <a:r>
              <a:rPr lang="en-US" sz="2400" dirty="0">
                <a:latin typeface="Gotham"/>
              </a:rPr>
              <a:t>Scalable Mobile TOC Solutions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4EF260-A4A7-4795-9900-92DEA0609A5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4688" y="3670797"/>
            <a:ext cx="3106615" cy="2106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2" descr="https://lh3.googleusercontent.com/Y1EBdhrlFo-bUSWxk8J8L3_L1My2otWAHOPgQXmbxedHAYGQeMOtzQyHHotoQcOWc0on9X9LodYfMyfB9A5aQ3cfn8SYGHehWes8b7p7ouslsFJBdAX5AWRvraMj9dTfROFRfH7u=w1386-h1846-no">
            <a:extLst>
              <a:ext uri="{FF2B5EF4-FFF2-40B4-BE49-F238E27FC236}">
                <a16:creationId xmlns:a16="http://schemas.microsoft.com/office/drawing/2014/main" id="{FD5FF3D2-E01E-4A16-9E03-3AD5CC6D10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61825" y="1457236"/>
            <a:ext cx="2491975" cy="32395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9" name="Picture 8" descr="A picture containing camera, indoor, cake, sitting&#10;&#10;Description automatically generated">
            <a:extLst>
              <a:ext uri="{FF2B5EF4-FFF2-40B4-BE49-F238E27FC236}">
                <a16:creationId xmlns:a16="http://schemas.microsoft.com/office/drawing/2014/main" id="{9AE95FB5-518B-42C4-A11D-2C11B3F4C3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841" y="1552373"/>
            <a:ext cx="2999979" cy="435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1955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32C7-3F2B-4C42-9FDE-9C2378EFF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otham"/>
              </a:rPr>
              <a:t>Market Segments &amp; Focus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B286C9-9D5A-4D6E-ADAC-77D4FEC28A58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825625"/>
            <a:ext cx="10515600" cy="4351338"/>
          </a:xfrm>
        </p:spPr>
        <p:txBody>
          <a:bodyPr>
            <a:normAutofit fontScale="92500" lnSpcReduction="10000"/>
          </a:bodyPr>
          <a:lstStyle/>
          <a:p>
            <a:r>
              <a:rPr lang="en-US" sz="2000" b="1" dirty="0">
                <a:solidFill>
                  <a:schemeClr val="bg1"/>
                </a:solidFill>
                <a:latin typeface="Gotham"/>
              </a:rPr>
              <a:t>Military and Federal Government (70%)</a:t>
            </a:r>
          </a:p>
          <a:p>
            <a:pPr marL="801688" lvl="2" indent="-344488" defTabSz="746125">
              <a:buFont typeface="Wingdings" panose="05000000000000000000" pitchFamily="2" charset="2"/>
              <a:buChar char="Ø"/>
            </a:pPr>
            <a:r>
              <a:rPr lang="en-US" sz="1800" dirty="0">
                <a:latin typeface="Gotham"/>
              </a:rPr>
              <a:t>Ground Control Stations</a:t>
            </a:r>
            <a:endParaRPr lang="en-US" sz="1800" dirty="0">
              <a:solidFill>
                <a:schemeClr val="bg1"/>
              </a:solidFill>
              <a:latin typeface="Gotham"/>
            </a:endParaRPr>
          </a:p>
          <a:p>
            <a:pPr marL="801688" lvl="2" indent="-344488" defTabSz="746125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Gotham"/>
              </a:rPr>
              <a:t>Shipboard Fire Control, Navigation, and ISR</a:t>
            </a:r>
          </a:p>
          <a:p>
            <a:pPr marL="801688" lvl="2" indent="-344488" defTabSz="746125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Gotham"/>
              </a:rPr>
              <a:t>Tactical Deployable Networks</a:t>
            </a:r>
          </a:p>
          <a:p>
            <a:pPr marL="801688" lvl="2" indent="-344488" defTabSz="746125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Gotham"/>
              </a:rPr>
              <a:t>Airborne Command &amp; Control </a:t>
            </a:r>
          </a:p>
          <a:p>
            <a:pPr marL="801688" lvl="2" indent="-344488" defTabSz="746125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Gotham"/>
              </a:rPr>
              <a:t>Radar Processing</a:t>
            </a:r>
          </a:p>
          <a:p>
            <a:pPr marL="801688" lvl="2" indent="-344488" defTabSz="746125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Gotham"/>
              </a:rPr>
              <a:t>Sonar Data Recording</a:t>
            </a:r>
          </a:p>
          <a:p>
            <a:pPr marL="801688" lvl="2" indent="-344488" defTabSz="746125"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bg1"/>
                </a:solidFill>
                <a:latin typeface="Gotham"/>
              </a:rPr>
              <a:t>C5I Systems</a:t>
            </a:r>
          </a:p>
          <a:p>
            <a:r>
              <a:rPr lang="en-US" sz="2000" b="1" dirty="0">
                <a:solidFill>
                  <a:schemeClr val="bg1"/>
                </a:solidFill>
                <a:latin typeface="Gotham"/>
              </a:rPr>
              <a:t>Industrial/Commercial (30%)</a:t>
            </a:r>
          </a:p>
          <a:p>
            <a:pPr marL="742950" lvl="2" indent="-28575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1800" dirty="0">
                <a:latin typeface="Gotham"/>
              </a:rPr>
              <a:t>Simulation &amp; Entertainment</a:t>
            </a:r>
          </a:p>
          <a:p>
            <a:pPr marL="742950" lvl="2" indent="-28575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1800" dirty="0">
                <a:latin typeface="Gotham"/>
              </a:rPr>
              <a:t>Autonomous Vehicles</a:t>
            </a:r>
          </a:p>
          <a:p>
            <a:pPr marL="742950" lvl="2" indent="-28575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1800" dirty="0">
                <a:latin typeface="Gotham"/>
              </a:rPr>
              <a:t>Medical Diagnostics</a:t>
            </a:r>
          </a:p>
          <a:p>
            <a:pPr marL="742950" lvl="2" indent="-28575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1800" dirty="0">
                <a:latin typeface="Gotham"/>
              </a:rPr>
              <a:t>Oil &amp; Gas Exploration</a:t>
            </a:r>
          </a:p>
          <a:p>
            <a:pPr marL="742950" lvl="2" indent="-28575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1800" dirty="0">
                <a:latin typeface="Gotham"/>
              </a:rPr>
              <a:t>Factory Automation</a:t>
            </a:r>
          </a:p>
          <a:p>
            <a:pPr marL="742950" lvl="2" indent="-28575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en-US" sz="1800" dirty="0">
                <a:latin typeface="Gotham"/>
              </a:rPr>
              <a:t>Mass Transit </a:t>
            </a:r>
          </a:p>
          <a:p>
            <a:pPr marL="171450" lvl="1"/>
            <a:endParaRPr lang="en-US" dirty="0">
              <a:solidFill>
                <a:schemeClr val="bg1"/>
              </a:solidFill>
              <a:latin typeface="Gotham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CBF646-2EEE-4E16-A470-70229F79D87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3277" y="3307003"/>
            <a:ext cx="1524000" cy="1196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9118D6-D923-4A37-9346-68140F57DAB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3245" y="1873588"/>
            <a:ext cx="1810903" cy="1199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CEE9F7-749E-4DD1-9711-2D5816ADAAB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0413" y="4839674"/>
            <a:ext cx="2557849" cy="13045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421412C-770C-4995-B695-87F7A7AE4BE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9337" y="3297411"/>
            <a:ext cx="1865154" cy="12976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Picture 3" descr="Image result for uav pictures">
            <a:extLst>
              <a:ext uri="{FF2B5EF4-FFF2-40B4-BE49-F238E27FC236}">
                <a16:creationId xmlns:a16="http://schemas.microsoft.com/office/drawing/2014/main" id="{C65DDC1E-7DCF-4168-92E4-85E0E55C05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24930" y="1866788"/>
            <a:ext cx="2159930" cy="1206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61682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32C7-3F2B-4C42-9FDE-9C2378EFF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Gotham"/>
              </a:rPr>
              <a:t>Major Program Support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23995227-6234-414E-85A5-32FE30B55110}"/>
              </a:ext>
            </a:extLst>
          </p:cNvPr>
          <p:cNvSpPr txBox="1">
            <a:spLocks/>
          </p:cNvSpPr>
          <p:nvPr/>
        </p:nvSpPr>
        <p:spPr>
          <a:xfrm>
            <a:off x="3517793" y="1716568"/>
            <a:ext cx="2952677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Air Force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F-35 Matrix System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KC-46 Tanker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Radar Test Station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Joint Range Extension (JRE)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Pocket-J System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Firebird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RC-135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F-16 Flight Simulator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F-22 Flight Simulator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Highlighter Beechcraft King Air A-200T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Distributed Common Ground System (DCGS)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Ground Based Mid-Course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Gorgon Stare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Peace Dragon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Control and Reporting Center Operations Module (OM Mod)</a:t>
            </a:r>
          </a:p>
          <a:p>
            <a:endParaRPr lang="en-US" sz="1800" b="1" dirty="0">
              <a:solidFill>
                <a:schemeClr val="bg1"/>
              </a:solidFill>
              <a:latin typeface="Gotham"/>
              <a:cs typeface="Arial" panose="020B0604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594E390-D80A-414A-A53D-0462D5E06B39}"/>
              </a:ext>
            </a:extLst>
          </p:cNvPr>
          <p:cNvSpPr txBox="1">
            <a:spLocks/>
          </p:cNvSpPr>
          <p:nvPr/>
        </p:nvSpPr>
        <p:spPr>
          <a:xfrm>
            <a:off x="6445862" y="1716567"/>
            <a:ext cx="2631989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Army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AH-64 Apache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Hunter UAV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Shadow UAV GCS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J-LENS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Kestrel WAPS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Predator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Patriot (PAC-3)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Vigilant Pursuit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Desert Owl IED Sensor Systems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Saturn Arch IED Sensor Systems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Radiant Falcon DHC-8 Aircraft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Tactical Data Link Integration Exerciser (TIGER)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Tactical Airspace Integration System (TAIS)</a:t>
            </a:r>
          </a:p>
          <a:p>
            <a:endParaRPr lang="en-US" sz="1800" b="1" dirty="0">
              <a:solidFill>
                <a:schemeClr val="bg1"/>
              </a:solidFill>
              <a:latin typeface="Gotham"/>
              <a:cs typeface="Arial" panose="020B0604020202020204" pitchFamily="34" charset="0"/>
            </a:endParaRP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7BAF6F01-4A62-4E10-96D8-D08A04E6BC17}"/>
              </a:ext>
            </a:extLst>
          </p:cNvPr>
          <p:cNvSpPr txBox="1">
            <a:spLocks/>
          </p:cNvSpPr>
          <p:nvPr/>
        </p:nvSpPr>
        <p:spPr>
          <a:xfrm>
            <a:off x="9043035" y="1716568"/>
            <a:ext cx="2631989" cy="50323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0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Marine Corps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Tactical Data Link Integration Exerciser (TIGER)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Joint Range Extension (JRE)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F-18 Flight Simulator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1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VIPER-T</a:t>
            </a:r>
          </a:p>
          <a:p>
            <a:endParaRPr lang="en-US" sz="1800" b="1" dirty="0">
              <a:solidFill>
                <a:schemeClr val="bg1"/>
              </a:solidFill>
              <a:latin typeface="Gotham"/>
              <a:cs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1EF2F56-E210-4CAE-84D6-950E3B1D3D92}"/>
              </a:ext>
            </a:extLst>
          </p:cNvPr>
          <p:cNvSpPr txBox="1">
            <a:spLocks/>
          </p:cNvSpPr>
          <p:nvPr/>
        </p:nvSpPr>
        <p:spPr>
          <a:xfrm>
            <a:off x="709268" y="1738335"/>
            <a:ext cx="2808525" cy="50323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2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Navy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Ship Signal Exploitation Equipment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UCLASS X-47B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CVN’s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DDG’s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F-18 Flight Simulator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Rolling Airframe Missile (RAM)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Fleet Replenishment Oilers (T-AO’s)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Global Hawk Ground Control Station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Navigation Sensor System Interface (NAVSSI)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Low Band Universal Communication System (LBUCS)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Computer Open System Implementation Program (COSIP)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Ø"/>
            </a:pPr>
            <a:r>
              <a:rPr lang="en-US" sz="1200" b="1" dirty="0">
                <a:solidFill>
                  <a:schemeClr val="bg1"/>
                </a:solidFill>
                <a:latin typeface="Gotham"/>
                <a:cs typeface="Arial" panose="020B0604020202020204" pitchFamily="34" charset="0"/>
              </a:rPr>
              <a:t>Next Generation Command and Control Processor (NGC2P)</a:t>
            </a:r>
          </a:p>
          <a:p>
            <a:endParaRPr lang="en-US" sz="1100" b="1" dirty="0">
              <a:solidFill>
                <a:schemeClr val="bg1"/>
              </a:solidFill>
              <a:latin typeface="Gotham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91123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D332C7-3F2B-4C42-9FDE-9C2378EFF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600" dirty="0">
                <a:latin typeface="Gotham" panose="02000504050000020004"/>
              </a:rPr>
              <a:t>Systems Solution Management &amp; Quality</a:t>
            </a:r>
            <a:br>
              <a:rPr lang="en-US" sz="3600" dirty="0">
                <a:latin typeface="Gotham" panose="02000504050000020004"/>
              </a:rPr>
            </a:br>
            <a:endParaRPr lang="en-US" sz="3600" b="1" dirty="0">
              <a:solidFill>
                <a:schemeClr val="bg1"/>
              </a:solidFill>
              <a:latin typeface="Gotham" panose="02000504050000020004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3A9C75-8684-4DFF-A79D-F0953B3C6648}"/>
              </a:ext>
            </a:extLst>
          </p:cNvPr>
          <p:cNvSpPr txBox="1">
            <a:spLocks/>
          </p:cNvSpPr>
          <p:nvPr/>
        </p:nvSpPr>
        <p:spPr>
          <a:xfrm>
            <a:off x="344734" y="1825625"/>
            <a:ext cx="566737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Gotham"/>
              </a:rPr>
              <a:t>Proven track record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otham"/>
              </a:rPr>
              <a:t>Repeatable, well documented processes provide significant increase in unit throughput while maintaining consistent quality KPIs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otham"/>
              </a:rPr>
              <a:t>Systems hardware requirements designed to meet software needs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otham"/>
              </a:rPr>
              <a:t>100% Burn-In and Final Inspection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otham"/>
              </a:rPr>
              <a:t>Option to burn-in software or ship ready to install</a:t>
            </a:r>
          </a:p>
          <a:p>
            <a:pPr marL="228600" lvl="1">
              <a:lnSpc>
                <a:spcPct val="100000"/>
              </a:lnSpc>
              <a:spcBef>
                <a:spcPts val="1000"/>
              </a:spcBef>
            </a:pPr>
            <a:r>
              <a:rPr lang="en-US" sz="1800" dirty="0">
                <a:solidFill>
                  <a:schemeClr val="bg1">
                    <a:lumMod val="95000"/>
                  </a:schemeClr>
                </a:solidFill>
                <a:latin typeface="Gotham"/>
              </a:rPr>
              <a:t>Manufacturing floor is a closed network to prevent cyber threats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800" b="1" dirty="0">
                <a:solidFill>
                  <a:schemeClr val="bg1">
                    <a:lumMod val="95000"/>
                  </a:schemeClr>
                </a:solidFill>
                <a:latin typeface="Gotham"/>
              </a:rPr>
              <a:t>Prototype to production of 900 systems in 90 days for USAF</a:t>
            </a:r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6BDE045E-F735-43E7-A1B1-43C25EE3FD5F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2261" y="1341229"/>
            <a:ext cx="5825983" cy="4987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6461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A1A831-52C8-4056-959B-249258FD87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sz="1800" dirty="0"/>
              <a:t>	</a:t>
            </a:r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D8A6324-2125-482F-9417-23AC7244E258}"/>
              </a:ext>
            </a:extLst>
          </p:cNvPr>
          <p:cNvSpPr txBox="1"/>
          <p:nvPr/>
        </p:nvSpPr>
        <p:spPr>
          <a:xfrm>
            <a:off x="1371600" y="5257800"/>
            <a:ext cx="2286000" cy="1143000"/>
          </a:xfrm>
          <a:prstGeom prst="rect">
            <a:avLst/>
          </a:prstGeom>
          <a:solidFill>
            <a:srgbClr val="414143"/>
          </a:solidFill>
          <a:ln w="127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>
            <a:lvl1pPr indent="0" algn="ctr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800" b="1" i="1" u="sng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+mn-ea"/>
                <a:cs typeface="Arial" panose="020B0604020202020204" pitchFamily="34" charset="0"/>
              </a:rPr>
              <a:t>Custom Military 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+mn-ea"/>
                <a:cs typeface="Arial" panose="020B0604020202020204" pitchFamily="34" charset="0"/>
              </a:rPr>
              <a:t>Compute &amp; Network Systems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+mn-ea"/>
                <a:cs typeface="Arial" panose="020B0604020202020204" pitchFamily="34" charset="0"/>
              </a:rPr>
              <a:t>Ground Control Stations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+mn-ea"/>
                <a:cs typeface="Arial" panose="020B0604020202020204" pitchFamily="34" charset="0"/>
              </a:rPr>
              <a:t>Datalinks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AFA3B78-76BD-43E8-A6CE-C5E98E2EC5FB}"/>
              </a:ext>
            </a:extLst>
          </p:cNvPr>
          <p:cNvSpPr txBox="1"/>
          <p:nvPr/>
        </p:nvSpPr>
        <p:spPr>
          <a:xfrm>
            <a:off x="4434149" y="5231674"/>
            <a:ext cx="2961547" cy="1143000"/>
          </a:xfrm>
          <a:prstGeom prst="rect">
            <a:avLst/>
          </a:prstGeom>
          <a:solidFill>
            <a:srgbClr val="414143"/>
          </a:solidFill>
          <a:ln w="127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+mn-ea"/>
                <a:cs typeface="Arial" panose="020B0604020202020204" pitchFamily="34" charset="0"/>
              </a:rPr>
              <a:t>End-to-end combat proven UAS Solutions and Services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+mn-ea"/>
                <a:cs typeface="Arial" panose="020B0604020202020204" pitchFamily="34" charset="0"/>
              </a:rPr>
              <a:t>Fixed-wing UAS, VTOL UAS, Aerostats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+mn-ea"/>
                <a:cs typeface="Arial" panose="020B0604020202020204" pitchFamily="34" charset="0"/>
              </a:rPr>
              <a:t>Commercial UAS Solutions and Services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0D1FF0C8-8CAA-4791-9A39-C8E13FA72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36873" y="243282"/>
            <a:ext cx="2396076" cy="2764274"/>
          </a:xfrm>
          <a:prstGeom prst="rect">
            <a:avLst/>
          </a:prstGeom>
          <a:effectLst>
            <a:innerShdw blurRad="38100" dist="76200" dir="5400000">
              <a:prstClr val="black">
                <a:alpha val="50000"/>
              </a:prstClr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FE3290-DA9B-4265-AED2-824350EF43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916" y="3366456"/>
            <a:ext cx="1433962" cy="165577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/>
            <a:lightRig rig="threePt" dir="t">
              <a:rot lat="0" lon="0" rev="2400000"/>
            </a:lightRig>
          </a:scene3d>
          <a:sp3d prstMaterial="metal">
            <a:bevelB/>
          </a:sp3d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7EFEBF8-C76E-41C2-9E8A-CE3508A9750C}"/>
              </a:ext>
            </a:extLst>
          </p:cNvPr>
          <p:cNvSpPr txBox="1"/>
          <p:nvPr/>
        </p:nvSpPr>
        <p:spPr>
          <a:xfrm>
            <a:off x="8231748" y="5231674"/>
            <a:ext cx="2286000" cy="1143000"/>
          </a:xfrm>
          <a:prstGeom prst="rect">
            <a:avLst/>
          </a:prstGeom>
          <a:solidFill>
            <a:srgbClr val="414143"/>
          </a:solidFill>
          <a:ln w="12700">
            <a:noFill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vert="horz" lIns="91440" tIns="45720" rIns="91440" bIns="45720" rtlCol="0" anchor="ctr">
            <a:noAutofit/>
          </a:bodyPr>
          <a:lstStyle>
            <a:defPPr>
              <a:defRPr lang="en-US"/>
            </a:defPPr>
            <a:lvl1pPr indent="0" algn="ctr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1200" b="0" i="0" u="none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+mn-ea"/>
                <a:cs typeface="Arial" panose="020B0604020202020204" pitchFamily="34" charset="0"/>
              </a:rPr>
              <a:t>Custom Commercial/Industrial Solutions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otham"/>
                <a:ea typeface="+mn-ea"/>
                <a:cs typeface="Arial" panose="020B0604020202020204" pitchFamily="34" charset="0"/>
              </a:rPr>
              <a:t>Build to Print</a:t>
            </a: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otham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F76F53-4C3F-4767-9DC9-CDFED82CE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4850" y="3369698"/>
            <a:ext cx="1506974" cy="1655775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cxnSp>
        <p:nvCxnSpPr>
          <p:cNvPr id="17" name="Connector: Elbow 16">
            <a:extLst>
              <a:ext uri="{FF2B5EF4-FFF2-40B4-BE49-F238E27FC236}">
                <a16:creationId xmlns:a16="http://schemas.microsoft.com/office/drawing/2014/main" id="{3167CF86-B837-4190-B6C8-8035A66A230B}"/>
              </a:ext>
            </a:extLst>
          </p:cNvPr>
          <p:cNvCxnSpPr>
            <a:cxnSpLocks/>
            <a:stCxn id="22" idx="2"/>
            <a:endCxn id="5" idx="0"/>
          </p:cNvCxnSpPr>
          <p:nvPr/>
        </p:nvCxnSpPr>
        <p:spPr>
          <a:xfrm rot="5400000">
            <a:off x="4053955" y="1485499"/>
            <a:ext cx="358900" cy="340301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407AD45D-0FDC-4167-9FEE-7E2343BD1A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7085" y="3404819"/>
            <a:ext cx="1655774" cy="1655774"/>
          </a:xfrm>
          <a:prstGeom prst="rect">
            <a:avLst/>
          </a:prstGeom>
          <a:effectLst>
            <a:innerShdw blurRad="63500" dist="50800" dir="5400000">
              <a:prstClr val="black">
                <a:alpha val="50000"/>
              </a:prstClr>
            </a:innerShdw>
          </a:effectLst>
        </p:spPr>
      </p:pic>
      <p:cxnSp>
        <p:nvCxnSpPr>
          <p:cNvPr id="18" name="Connector: Elbow 17">
            <a:extLst>
              <a:ext uri="{FF2B5EF4-FFF2-40B4-BE49-F238E27FC236}">
                <a16:creationId xmlns:a16="http://schemas.microsoft.com/office/drawing/2014/main" id="{A75BB1AE-838E-4615-A1EB-A65DA157BCB6}"/>
              </a:ext>
            </a:extLst>
          </p:cNvPr>
          <p:cNvCxnSpPr>
            <a:cxnSpLocks/>
            <a:stCxn id="12" idx="0"/>
            <a:endCxn id="22" idx="2"/>
          </p:cNvCxnSpPr>
          <p:nvPr/>
        </p:nvCxnSpPr>
        <p:spPr>
          <a:xfrm rot="16200000" flipV="1">
            <a:off x="7485554" y="1456914"/>
            <a:ext cx="362142" cy="3463425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Connector: Elbow 32">
            <a:extLst>
              <a:ext uri="{FF2B5EF4-FFF2-40B4-BE49-F238E27FC236}">
                <a16:creationId xmlns:a16="http://schemas.microsoft.com/office/drawing/2014/main" id="{EF789375-2A42-4318-8C8E-0F1358BF9288}"/>
              </a:ext>
            </a:extLst>
          </p:cNvPr>
          <p:cNvCxnSpPr>
            <a:cxnSpLocks/>
            <a:stCxn id="23" idx="0"/>
            <a:endCxn id="22" idx="2"/>
          </p:cNvCxnSpPr>
          <p:nvPr/>
        </p:nvCxnSpPr>
        <p:spPr>
          <a:xfrm rot="16200000" flipV="1">
            <a:off x="5736311" y="3206158"/>
            <a:ext cx="397263" cy="60"/>
          </a:xfrm>
          <a:prstGeom prst="bentConnector3">
            <a:avLst>
              <a:gd name="adj1" fmla="val 50000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6577BE8F-6491-4E13-B512-5A6140E0B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4202" y="290687"/>
            <a:ext cx="9864436" cy="1328738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Gotham"/>
              </a:rPr>
              <a:t>Company Growth</a:t>
            </a:r>
          </a:p>
        </p:txBody>
      </p:sp>
    </p:spTree>
    <p:extLst>
      <p:ext uri="{BB962C8B-B14F-4D97-AF65-F5344CB8AC3E}">
        <p14:creationId xmlns:p14="http://schemas.microsoft.com/office/powerpoint/2010/main" val="19852366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3178</TotalTime>
  <Words>2346</Words>
  <Application>Microsoft Office PowerPoint</Application>
  <PresentationFormat>Widescreen</PresentationFormat>
  <Paragraphs>368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Gotham</vt:lpstr>
      <vt:lpstr>Wingdings</vt:lpstr>
      <vt:lpstr>Office Theme</vt:lpstr>
      <vt:lpstr>PowerPoint Presentation</vt:lpstr>
      <vt:lpstr>Company History</vt:lpstr>
      <vt:lpstr>Rugged Components and Rack Solutions  </vt:lpstr>
      <vt:lpstr>System Integration &amp; Complete Solutions</vt:lpstr>
      <vt:lpstr>Complete Transit Case Solutions</vt:lpstr>
      <vt:lpstr>Market Segments &amp; Focus</vt:lpstr>
      <vt:lpstr>Major Program Support</vt:lpstr>
      <vt:lpstr>Systems Solution Management &amp; Quality </vt:lpstr>
      <vt:lpstr>Company Growth</vt:lpstr>
      <vt:lpstr>Vertically Integrated ISR Solutions</vt:lpstr>
      <vt:lpstr>Datalinks Solutions</vt:lpstr>
      <vt:lpstr>Summary</vt:lpstr>
      <vt:lpstr>Questions?</vt:lpstr>
      <vt:lpstr>Additional Information</vt:lpstr>
      <vt:lpstr>Portable Systems</vt:lpstr>
      <vt:lpstr>Military Tactical Portable (MTP)</vt:lpstr>
      <vt:lpstr>MTP Specifications</vt:lpstr>
      <vt:lpstr>MTP Specifications</vt:lpstr>
      <vt:lpstr>Small Tactical Computer Systems (STCS)</vt:lpstr>
      <vt:lpstr>STCS – Data &amp; Module Inforation</vt:lpstr>
      <vt:lpstr>STCS – Module Information</vt:lpstr>
      <vt:lpstr>STCS – Module Information</vt:lpstr>
      <vt:lpstr>Rugged Zero Client Tablet</vt:lpstr>
      <vt:lpstr>CPZ-156T Specifications</vt:lpstr>
      <vt:lpstr>CPZ-156T Specifications</vt:lpstr>
      <vt:lpstr>Complete Rack Solutions</vt:lpstr>
      <vt:lpstr>Computers and Servers</vt:lpstr>
      <vt:lpstr>Monitors &amp; Keyboards</vt:lpstr>
      <vt:lpstr>Enhanced Micro Data Link System (EMDLS)</vt:lpstr>
      <vt:lpstr>Advanced Mini Link System (AMLS)</vt:lpstr>
      <vt:lpstr>Integrated Data Link System (IDLS) MK-II</vt:lpstr>
      <vt:lpstr>UHF/VHF Radio</vt:lpstr>
      <vt:lpstr> Secondary Link &amp; FTS UHF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Hoang Pham</dc:creator>
  <cp:lastModifiedBy>Mark Kempf</cp:lastModifiedBy>
  <cp:revision>274</cp:revision>
  <cp:lastPrinted>2020-03-11T22:25:03Z</cp:lastPrinted>
  <dcterms:created xsi:type="dcterms:W3CDTF">2018-11-01T20:03:26Z</dcterms:created>
  <dcterms:modified xsi:type="dcterms:W3CDTF">2020-07-24T17:39:07Z</dcterms:modified>
</cp:coreProperties>
</file>